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68" r:id="rId4"/>
    <p:sldId id="259" r:id="rId5"/>
    <p:sldId id="258" r:id="rId6"/>
    <p:sldId id="265" r:id="rId7"/>
    <p:sldId id="271" r:id="rId8"/>
    <p:sldId id="272" r:id="rId9"/>
    <p:sldId id="263" r:id="rId10"/>
    <p:sldId id="273" r:id="rId11"/>
    <p:sldId id="264" r:id="rId12"/>
    <p:sldId id="266" r:id="rId13"/>
    <p:sldId id="267" r:id="rId14"/>
    <p:sldId id="269" r:id="rId15"/>
    <p:sldId id="270" r:id="rId16"/>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AE19C-831A-CEBB-32DF-C4F7FB580CEF}" v="395" dt="2025-08-07T02:42:27.725"/>
    <p1510:client id="{6EBFE8A4-88BB-4634-3498-9A729AB33E59}" v="90" dt="2025-08-08T02:25:58.866"/>
    <p1510:client id="{7270ED3A-6F3F-C54D-33C1-88C52008819C}" v="823" dt="2025-08-07T01:28:08.91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lide 11 master">
    <p:bg>
      <p:bgPr>
        <a:solidFill>
          <a:srgbClr val="000000"/>
        </a:solidFill>
        <a:effectLst/>
      </p:bgPr>
    </p:bg>
    <p:spTree>
      <p:nvGrpSpPr>
        <p:cNvPr id="1" name=""/>
        <p:cNvGrpSpPr/>
        <p:nvPr/>
      </p:nvGrpSpPr>
      <p:grpSpPr>
        <a:xfrm>
          <a:off x="0" y="0"/>
          <a:ext cx="0" cy="0"/>
          <a:chOff x="0" y="0"/>
          <a:chExt cx="0" cy="0"/>
        </a:xfrm>
      </p:grpSpPr>
      <p:pic>
        <p:nvPicPr>
          <p:cNvPr id="11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19" name="Shape 0"/>
          <p:cNvSpPr/>
          <p:nvPr/>
        </p:nvSpPr>
        <p:spPr>
          <a:xfrm>
            <a:off x="0" y="0"/>
            <a:ext cx="14630400" cy="8229600"/>
          </a:xfrm>
          <a:prstGeom prst="rect">
            <a:avLst/>
          </a:prstGeom>
          <a:solidFill>
            <a:srgbClr val="FFFAFA"/>
          </a:solidFill>
          <a:ln w="12700">
            <a:miter lim="400000"/>
          </a:ln>
        </p:spPr>
        <p:txBody>
          <a:bodyPr lIns="45718" tIns="45718" rIns="45718" bIns="45718"/>
          <a:lstStyle/>
          <a:p>
            <a:pPr>
              <a:defRPr>
                <a:latin typeface="+mn-lt"/>
                <a:ea typeface="+mn-ea"/>
                <a:cs typeface="+mn-cs"/>
                <a:sym typeface="Calibri"/>
              </a:defRPr>
            </a:pPr>
            <a:endParaRPr/>
          </a:p>
        </p:txBody>
      </p:sp>
      <p:pic>
        <p:nvPicPr>
          <p:cNvPr id="120" name="Image 1" descr="Image 1">
            <a:hlinkClick r:id="rId3"/>
          </p:cNvPr>
          <p:cNvPicPr>
            <a:picLocks noChangeAspect="1"/>
          </p:cNvPicPr>
          <p:nvPr/>
        </p:nvPicPr>
        <p:blipFill>
          <a:blip r:embed="rId4"/>
          <a:stretch>
            <a:fillRect/>
          </a:stretch>
        </p:blipFill>
        <p:spPr>
          <a:xfrm>
            <a:off x="12839213" y="7749540"/>
            <a:ext cx="1722608" cy="411482"/>
          </a:xfrm>
          <a:prstGeom prst="rect">
            <a:avLst/>
          </a:prstGeom>
          <a:ln w="12700">
            <a:miter lim="400000"/>
          </a:ln>
        </p:spPr>
      </p:pic>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lide 1 master">
    <p:bg>
      <p:bgPr>
        <a:solidFill>
          <a:srgbClr val="000000"/>
        </a:solidFill>
        <a:effectLst/>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FFFAFA"/>
          </a:solidFill>
          <a:ln w="12700">
            <a:miter lim="400000"/>
          </a:ln>
        </p:spPr>
        <p:txBody>
          <a:bodyPr lIns="45718" tIns="45718" rIns="45718" bIns="45718"/>
          <a:lstStyle/>
          <a:p>
            <a:pPr>
              <a:defRPr>
                <a:latin typeface="+mn-lt"/>
                <a:ea typeface="+mn-ea"/>
                <a:cs typeface="+mn-cs"/>
                <a:sym typeface="Calibri"/>
              </a:defRPr>
            </a:pPr>
            <a:endParaRPr/>
          </a:p>
        </p:txBody>
      </p:sp>
      <p:pic>
        <p:nvPicPr>
          <p:cNvPr id="20" name="Image 1" descr="Image 1">
            <a:hlinkClick r:id="rId3"/>
          </p:cNvPr>
          <p:cNvPicPr>
            <a:picLocks noChangeAspect="1"/>
          </p:cNvPicPr>
          <p:nvPr/>
        </p:nvPicPr>
        <p:blipFill>
          <a:blip r:embed="rId4"/>
          <a:stretch>
            <a:fillRect/>
          </a:stretch>
        </p:blipFill>
        <p:spPr>
          <a:xfrm>
            <a:off x="12839213" y="7749540"/>
            <a:ext cx="1722608" cy="411482"/>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2 master">
    <p:bg>
      <p:bgPr>
        <a:solidFill>
          <a:srgbClr val="000000"/>
        </a:solidFill>
        <a:effectLst/>
      </p:bgPr>
    </p:bg>
    <p:spTree>
      <p:nvGrpSpPr>
        <p:cNvPr id="1" name=""/>
        <p:cNvGrpSpPr/>
        <p:nvPr/>
      </p:nvGrpSpPr>
      <p:grpSpPr>
        <a:xfrm>
          <a:off x="0" y="0"/>
          <a:ext cx="0" cy="0"/>
          <a:chOff x="0" y="0"/>
          <a:chExt cx="0" cy="0"/>
        </a:xfrm>
      </p:grpSpPr>
      <p:pic>
        <p:nvPicPr>
          <p:cNvPr id="2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29" name="Shape 0"/>
          <p:cNvSpPr/>
          <p:nvPr/>
        </p:nvSpPr>
        <p:spPr>
          <a:xfrm>
            <a:off x="0" y="0"/>
            <a:ext cx="14630400" cy="8229600"/>
          </a:xfrm>
          <a:prstGeom prst="rect">
            <a:avLst/>
          </a:prstGeom>
          <a:solidFill>
            <a:srgbClr val="FFFAFA"/>
          </a:solidFill>
          <a:ln w="12700">
            <a:miter lim="400000"/>
          </a:ln>
        </p:spPr>
        <p:txBody>
          <a:bodyPr lIns="45718" tIns="45718" rIns="45718" bIns="45718"/>
          <a:lstStyle/>
          <a:p>
            <a:pPr>
              <a:defRPr>
                <a:latin typeface="+mn-lt"/>
                <a:ea typeface="+mn-ea"/>
                <a:cs typeface="+mn-cs"/>
                <a:sym typeface="Calibri"/>
              </a:defRPr>
            </a:pPr>
            <a:endParaRPr/>
          </a:p>
        </p:txBody>
      </p:sp>
      <p:pic>
        <p:nvPicPr>
          <p:cNvPr id="30" name="Image 1" descr="Image 1">
            <a:hlinkClick r:id="rId3"/>
          </p:cNvPr>
          <p:cNvPicPr>
            <a:picLocks noChangeAspect="1"/>
          </p:cNvPicPr>
          <p:nvPr/>
        </p:nvPicPr>
        <p:blipFill>
          <a:blip r:embed="rId4"/>
          <a:stretch>
            <a:fillRect/>
          </a:stretch>
        </p:blipFill>
        <p:spPr>
          <a:xfrm>
            <a:off x="12839213" y="7749540"/>
            <a:ext cx="1722608" cy="411482"/>
          </a:xfrm>
          <a:prstGeom prst="rect">
            <a:avLst/>
          </a:prstGeom>
          <a:ln w="12700">
            <a:miter lim="400000"/>
          </a:ln>
        </p:spPr>
      </p:pic>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lide 3 master">
    <p:bg>
      <p:bgPr>
        <a:solidFill>
          <a:srgbClr val="000000"/>
        </a:solidFill>
        <a:effectLst/>
      </p:bgPr>
    </p:bg>
    <p:spTree>
      <p:nvGrpSpPr>
        <p:cNvPr id="1" name=""/>
        <p:cNvGrpSpPr/>
        <p:nvPr/>
      </p:nvGrpSpPr>
      <p:grpSpPr>
        <a:xfrm>
          <a:off x="0" y="0"/>
          <a:ext cx="0" cy="0"/>
          <a:chOff x="0" y="0"/>
          <a:chExt cx="0" cy="0"/>
        </a:xfrm>
      </p:grpSpPr>
      <p:pic>
        <p:nvPicPr>
          <p:cNvPr id="3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39" name="Shape 0"/>
          <p:cNvSpPr/>
          <p:nvPr/>
        </p:nvSpPr>
        <p:spPr>
          <a:xfrm>
            <a:off x="0" y="0"/>
            <a:ext cx="14630400" cy="8229600"/>
          </a:xfrm>
          <a:prstGeom prst="rect">
            <a:avLst/>
          </a:prstGeom>
          <a:solidFill>
            <a:srgbClr val="FFFAFA"/>
          </a:solidFill>
          <a:ln w="12700">
            <a:miter lim="400000"/>
          </a:ln>
        </p:spPr>
        <p:txBody>
          <a:bodyPr lIns="45718" tIns="45718" rIns="45718" bIns="45718"/>
          <a:lstStyle/>
          <a:p>
            <a:pPr>
              <a:defRPr>
                <a:latin typeface="+mn-lt"/>
                <a:ea typeface="+mn-ea"/>
                <a:cs typeface="+mn-cs"/>
                <a:sym typeface="Calibri"/>
              </a:defRPr>
            </a:pPr>
            <a:endParaRPr/>
          </a:p>
        </p:txBody>
      </p:sp>
      <p:pic>
        <p:nvPicPr>
          <p:cNvPr id="40" name="Image 1" descr="Image 1">
            <a:hlinkClick r:id="rId3"/>
          </p:cNvPr>
          <p:cNvPicPr>
            <a:picLocks noChangeAspect="1"/>
          </p:cNvPicPr>
          <p:nvPr/>
        </p:nvPicPr>
        <p:blipFill>
          <a:blip r:embed="rId4"/>
          <a:stretch>
            <a:fillRect/>
          </a:stretch>
        </p:blipFill>
        <p:spPr>
          <a:xfrm>
            <a:off x="12839213" y="7749540"/>
            <a:ext cx="1722608" cy="411482"/>
          </a:xfrm>
          <a:prstGeom prst="rect">
            <a:avLst/>
          </a:prstGeom>
          <a:ln w="12700">
            <a:miter lim="400000"/>
          </a:ln>
        </p:spPr>
      </p:pic>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4 master">
    <p:bg>
      <p:bgPr>
        <a:solidFill>
          <a:srgbClr val="000000"/>
        </a:solidFill>
        <a:effectLst/>
      </p:bgPr>
    </p:bg>
    <p:spTree>
      <p:nvGrpSpPr>
        <p:cNvPr id="1" name=""/>
        <p:cNvGrpSpPr/>
        <p:nvPr/>
      </p:nvGrpSpPr>
      <p:grpSpPr>
        <a:xfrm>
          <a:off x="0" y="0"/>
          <a:ext cx="0" cy="0"/>
          <a:chOff x="0" y="0"/>
          <a:chExt cx="0" cy="0"/>
        </a:xfrm>
      </p:grpSpPr>
      <p:pic>
        <p:nvPicPr>
          <p:cNvPr id="4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49" name="Shape 0"/>
          <p:cNvSpPr/>
          <p:nvPr/>
        </p:nvSpPr>
        <p:spPr>
          <a:xfrm>
            <a:off x="0" y="0"/>
            <a:ext cx="14630400" cy="8229600"/>
          </a:xfrm>
          <a:prstGeom prst="rect">
            <a:avLst/>
          </a:prstGeom>
          <a:solidFill>
            <a:srgbClr val="FFFAFA"/>
          </a:solidFill>
          <a:ln w="12700">
            <a:miter lim="400000"/>
          </a:ln>
        </p:spPr>
        <p:txBody>
          <a:bodyPr lIns="45718" tIns="45718" rIns="45718" bIns="45718"/>
          <a:lstStyle/>
          <a:p>
            <a:pPr>
              <a:defRPr>
                <a:latin typeface="+mn-lt"/>
                <a:ea typeface="+mn-ea"/>
                <a:cs typeface="+mn-cs"/>
                <a:sym typeface="Calibri"/>
              </a:defRPr>
            </a:pPr>
            <a:endParaRPr/>
          </a:p>
        </p:txBody>
      </p:sp>
      <p:pic>
        <p:nvPicPr>
          <p:cNvPr id="50" name="Image 1" descr="Image 1">
            <a:hlinkClick r:id="rId3"/>
          </p:cNvPr>
          <p:cNvPicPr>
            <a:picLocks noChangeAspect="1"/>
          </p:cNvPicPr>
          <p:nvPr/>
        </p:nvPicPr>
        <p:blipFill>
          <a:blip r:embed="rId4"/>
          <a:stretch>
            <a:fillRect/>
          </a:stretch>
        </p:blipFill>
        <p:spPr>
          <a:xfrm>
            <a:off x="12839213" y="7749540"/>
            <a:ext cx="1722608" cy="411482"/>
          </a:xfrm>
          <a:prstGeom prst="rect">
            <a:avLst/>
          </a:prstGeom>
          <a:ln w="12700">
            <a:miter lim="400000"/>
          </a:ln>
        </p:spPr>
      </p:pic>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lide 7 master">
    <p:bg>
      <p:bgPr>
        <a:solidFill>
          <a:srgbClr val="000000"/>
        </a:solidFill>
        <a:effectLst/>
      </p:bgPr>
    </p:bg>
    <p:spTree>
      <p:nvGrpSpPr>
        <p:cNvPr id="1" name=""/>
        <p:cNvGrpSpPr/>
        <p:nvPr/>
      </p:nvGrpSpPr>
      <p:grpSpPr>
        <a:xfrm>
          <a:off x="0" y="0"/>
          <a:ext cx="0" cy="0"/>
          <a:chOff x="0" y="0"/>
          <a:chExt cx="0" cy="0"/>
        </a:xfrm>
      </p:grpSpPr>
      <p:pic>
        <p:nvPicPr>
          <p:cNvPr id="7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79" name="Shape 0"/>
          <p:cNvSpPr/>
          <p:nvPr/>
        </p:nvSpPr>
        <p:spPr>
          <a:xfrm>
            <a:off x="0" y="0"/>
            <a:ext cx="14630400" cy="8229600"/>
          </a:xfrm>
          <a:prstGeom prst="rect">
            <a:avLst/>
          </a:prstGeom>
          <a:solidFill>
            <a:srgbClr val="FFFAFA"/>
          </a:solidFill>
          <a:ln w="12700">
            <a:miter lim="400000"/>
          </a:ln>
        </p:spPr>
        <p:txBody>
          <a:bodyPr lIns="45718" tIns="45718" rIns="45718" bIns="45718"/>
          <a:lstStyle/>
          <a:p>
            <a:pPr>
              <a:defRPr>
                <a:latin typeface="+mn-lt"/>
                <a:ea typeface="+mn-ea"/>
                <a:cs typeface="+mn-cs"/>
                <a:sym typeface="Calibri"/>
              </a:defRPr>
            </a:pPr>
            <a:endParaRPr/>
          </a:p>
        </p:txBody>
      </p:sp>
      <p:pic>
        <p:nvPicPr>
          <p:cNvPr id="80" name="Image 1" descr="Image 1">
            <a:hlinkClick r:id="rId3"/>
          </p:cNvPr>
          <p:cNvPicPr>
            <a:picLocks noChangeAspect="1"/>
          </p:cNvPicPr>
          <p:nvPr/>
        </p:nvPicPr>
        <p:blipFill>
          <a:blip r:embed="rId4"/>
          <a:stretch>
            <a:fillRect/>
          </a:stretch>
        </p:blipFill>
        <p:spPr>
          <a:xfrm>
            <a:off x="12839213" y="7749540"/>
            <a:ext cx="1722608" cy="411482"/>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lide 8 master">
    <p:bg>
      <p:bgPr>
        <a:solidFill>
          <a:srgbClr val="000000"/>
        </a:solidFill>
        <a:effectLst/>
      </p:bgPr>
    </p:bg>
    <p:spTree>
      <p:nvGrpSpPr>
        <p:cNvPr id="1" name=""/>
        <p:cNvGrpSpPr/>
        <p:nvPr/>
      </p:nvGrpSpPr>
      <p:grpSpPr>
        <a:xfrm>
          <a:off x="0" y="0"/>
          <a:ext cx="0" cy="0"/>
          <a:chOff x="0" y="0"/>
          <a:chExt cx="0" cy="0"/>
        </a:xfrm>
      </p:grpSpPr>
      <p:pic>
        <p:nvPicPr>
          <p:cNvPr id="8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89" name="Shape 0"/>
          <p:cNvSpPr/>
          <p:nvPr/>
        </p:nvSpPr>
        <p:spPr>
          <a:xfrm>
            <a:off x="0" y="0"/>
            <a:ext cx="14630400" cy="8229600"/>
          </a:xfrm>
          <a:prstGeom prst="rect">
            <a:avLst/>
          </a:prstGeom>
          <a:solidFill>
            <a:srgbClr val="FFFAFA"/>
          </a:solidFill>
          <a:ln w="12700">
            <a:miter lim="400000"/>
          </a:ln>
        </p:spPr>
        <p:txBody>
          <a:bodyPr lIns="45718" tIns="45718" rIns="45718" bIns="45718"/>
          <a:lstStyle/>
          <a:p>
            <a:pPr>
              <a:defRPr>
                <a:latin typeface="+mn-lt"/>
                <a:ea typeface="+mn-ea"/>
                <a:cs typeface="+mn-cs"/>
                <a:sym typeface="Calibri"/>
              </a:defRPr>
            </a:pPr>
            <a:endParaRPr/>
          </a:p>
        </p:txBody>
      </p:sp>
      <p:pic>
        <p:nvPicPr>
          <p:cNvPr id="90" name="Image 1" descr="Image 1">
            <a:hlinkClick r:id="rId3"/>
          </p:cNvPr>
          <p:cNvPicPr>
            <a:picLocks noChangeAspect="1"/>
          </p:cNvPicPr>
          <p:nvPr/>
        </p:nvPicPr>
        <p:blipFill>
          <a:blip r:embed="rId4"/>
          <a:stretch>
            <a:fillRect/>
          </a:stretch>
        </p:blipFill>
        <p:spPr>
          <a:xfrm>
            <a:off x="12839213" y="7749540"/>
            <a:ext cx="1722608" cy="411482"/>
          </a:xfrm>
          <a:prstGeom prst="rect">
            <a:avLst/>
          </a:prstGeom>
          <a:ln w="12700">
            <a:miter lim="400000"/>
          </a:ln>
        </p:spPr>
      </p:pic>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lide 9 master">
    <p:bg>
      <p:bgPr>
        <a:solidFill>
          <a:srgbClr val="000000"/>
        </a:solidFill>
        <a:effectLst/>
      </p:bgPr>
    </p:bg>
    <p:spTree>
      <p:nvGrpSpPr>
        <p:cNvPr id="1" name=""/>
        <p:cNvGrpSpPr/>
        <p:nvPr/>
      </p:nvGrpSpPr>
      <p:grpSpPr>
        <a:xfrm>
          <a:off x="0" y="0"/>
          <a:ext cx="0" cy="0"/>
          <a:chOff x="0" y="0"/>
          <a:chExt cx="0" cy="0"/>
        </a:xfrm>
      </p:grpSpPr>
      <p:pic>
        <p:nvPicPr>
          <p:cNvPr id="9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99" name="Shape 0"/>
          <p:cNvSpPr/>
          <p:nvPr/>
        </p:nvSpPr>
        <p:spPr>
          <a:xfrm>
            <a:off x="0" y="0"/>
            <a:ext cx="14630400" cy="8229600"/>
          </a:xfrm>
          <a:prstGeom prst="rect">
            <a:avLst/>
          </a:prstGeom>
          <a:solidFill>
            <a:srgbClr val="FFFAFA"/>
          </a:solidFill>
          <a:ln w="12700">
            <a:miter lim="400000"/>
          </a:ln>
        </p:spPr>
        <p:txBody>
          <a:bodyPr lIns="45718" tIns="45718" rIns="45718" bIns="45718"/>
          <a:lstStyle/>
          <a:p>
            <a:pPr>
              <a:defRPr>
                <a:latin typeface="+mn-lt"/>
                <a:ea typeface="+mn-ea"/>
                <a:cs typeface="+mn-cs"/>
                <a:sym typeface="Calibri"/>
              </a:defRPr>
            </a:pPr>
            <a:endParaRPr/>
          </a:p>
        </p:txBody>
      </p:sp>
      <p:pic>
        <p:nvPicPr>
          <p:cNvPr id="100" name="Image 1" descr="Image 1">
            <a:hlinkClick r:id="rId3"/>
          </p:cNvPr>
          <p:cNvPicPr>
            <a:picLocks noChangeAspect="1"/>
          </p:cNvPicPr>
          <p:nvPr/>
        </p:nvPicPr>
        <p:blipFill>
          <a:blip r:embed="rId4"/>
          <a:stretch>
            <a:fillRect/>
          </a:stretch>
        </p:blipFill>
        <p:spPr>
          <a:xfrm>
            <a:off x="12839213" y="7749540"/>
            <a:ext cx="1722608" cy="411482"/>
          </a:xfrm>
          <a:prstGeom prst="rect">
            <a:avLst/>
          </a:prstGeom>
          <a:ln w="12700">
            <a:miter lim="400000"/>
          </a:ln>
        </p:spPr>
      </p:pic>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lide 10 master">
    <p:bg>
      <p:bgPr>
        <a:solidFill>
          <a:srgbClr val="000000"/>
        </a:solidFill>
        <a:effectLst/>
      </p:bgPr>
    </p:bg>
    <p:spTree>
      <p:nvGrpSpPr>
        <p:cNvPr id="1" name=""/>
        <p:cNvGrpSpPr/>
        <p:nvPr/>
      </p:nvGrpSpPr>
      <p:grpSpPr>
        <a:xfrm>
          <a:off x="0" y="0"/>
          <a:ext cx="0" cy="0"/>
          <a:chOff x="0" y="0"/>
          <a:chExt cx="0" cy="0"/>
        </a:xfrm>
      </p:grpSpPr>
      <p:pic>
        <p:nvPicPr>
          <p:cNvPr id="10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09" name="Shape 0"/>
          <p:cNvSpPr/>
          <p:nvPr/>
        </p:nvSpPr>
        <p:spPr>
          <a:xfrm>
            <a:off x="0" y="0"/>
            <a:ext cx="14630400" cy="8229600"/>
          </a:xfrm>
          <a:prstGeom prst="rect">
            <a:avLst/>
          </a:prstGeom>
          <a:solidFill>
            <a:srgbClr val="FFFAFA"/>
          </a:solidFill>
          <a:ln w="12700">
            <a:miter lim="400000"/>
          </a:ln>
        </p:spPr>
        <p:txBody>
          <a:bodyPr lIns="45718" tIns="45718" rIns="45718" bIns="45718"/>
          <a:lstStyle/>
          <a:p>
            <a:pPr>
              <a:defRPr>
                <a:latin typeface="+mn-lt"/>
                <a:ea typeface="+mn-ea"/>
                <a:cs typeface="+mn-cs"/>
                <a:sym typeface="Calibri"/>
              </a:defRPr>
            </a:pPr>
            <a:endParaRPr/>
          </a:p>
        </p:txBody>
      </p:sp>
      <p:pic>
        <p:nvPicPr>
          <p:cNvPr id="110" name="Image 1" descr="Image 1">
            <a:hlinkClick r:id="rId3"/>
          </p:cNvPr>
          <p:cNvPicPr>
            <a:picLocks noChangeAspect="1"/>
          </p:cNvPicPr>
          <p:nvPr/>
        </p:nvPicPr>
        <p:blipFill>
          <a:blip r:embed="rId4"/>
          <a:stretch>
            <a:fillRect/>
          </a:stretch>
        </p:blipFill>
        <p:spPr>
          <a:xfrm>
            <a:off x="12839213" y="7749540"/>
            <a:ext cx="1722608" cy="411482"/>
          </a:xfrm>
          <a:prstGeom prst="rect">
            <a:avLst/>
          </a:prstGeom>
          <a:ln w="12700">
            <a:miter lim="400000"/>
          </a:ln>
        </p:spPr>
      </p:pic>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2020" y="923925"/>
            <a:ext cx="11704320" cy="2002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lstStyle/>
          <a:p>
            <a:r>
              <a:t>Title Text</a:t>
            </a:r>
          </a:p>
        </p:txBody>
      </p:sp>
      <p:sp>
        <p:nvSpPr>
          <p:cNvPr id="3" name="Body Level One…"/>
          <p:cNvSpPr txBox="1">
            <a:spLocks noGrp="1"/>
          </p:cNvSpPr>
          <p:nvPr>
            <p:ph type="body" idx="1"/>
          </p:nvPr>
        </p:nvSpPr>
        <p:spPr>
          <a:xfrm>
            <a:off x="8166100" y="2926079"/>
            <a:ext cx="5730240" cy="5303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0211466" y="7493000"/>
            <a:ext cx="273655" cy="269239"/>
          </a:xfrm>
          <a:prstGeom prst="rect">
            <a:avLst/>
          </a:prstGeom>
          <a:ln w="12700">
            <a:miter lim="400000"/>
          </a:ln>
        </p:spPr>
        <p:txBody>
          <a:bodyPr wrap="none" lIns="45718" tIns="45718" rIns="45718" bIns="45718"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131" name="Text 0"/>
          <p:cNvSpPr txBox="1"/>
          <p:nvPr/>
        </p:nvSpPr>
        <p:spPr>
          <a:xfrm>
            <a:off x="837724" y="1818083"/>
            <a:ext cx="7468552" cy="2782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spAutoFit/>
          </a:bodyPr>
          <a:lstStyle>
            <a:lvl1pPr>
              <a:lnSpc>
                <a:spcPts val="5500"/>
              </a:lnSpc>
              <a:defRPr sz="4400">
                <a:solidFill>
                  <a:srgbClr val="1F1E1E"/>
                </a:solidFill>
                <a:latin typeface="Red Hat Text"/>
                <a:ea typeface="Red Hat Text"/>
                <a:cs typeface="Red Hat Text"/>
                <a:sym typeface="Red Hat Text"/>
              </a:defRPr>
            </a:lvl1pPr>
          </a:lstStyle>
          <a:p>
            <a:r>
              <a:rPr dirty="0"/>
              <a:t>DRLE: </a:t>
            </a:r>
            <a:r>
              <a:rPr lang="en-US" dirty="0"/>
              <a:t>Decentralized</a:t>
            </a:r>
            <a:r>
              <a:rPr dirty="0"/>
              <a:t> Reinforcement Learning at the Edge for Traffic Light Control in the IoV</a:t>
            </a:r>
          </a:p>
        </p:txBody>
      </p:sp>
      <p:sp>
        <p:nvSpPr>
          <p:cNvPr id="132" name="Text 1"/>
          <p:cNvSpPr txBox="1"/>
          <p:nvPr/>
        </p:nvSpPr>
        <p:spPr>
          <a:xfrm>
            <a:off x="837724" y="4993123"/>
            <a:ext cx="7468552" cy="738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3000"/>
              </a:lnSpc>
              <a:defRPr>
                <a:solidFill>
                  <a:srgbClr val="3B3535"/>
                </a:solidFill>
                <a:latin typeface="Roboto Light"/>
                <a:ea typeface="Roboto Light"/>
                <a:cs typeface="Roboto Light"/>
                <a:sym typeface="Roboto Light"/>
              </a:defRPr>
            </a:lvl1pPr>
          </a:lstStyle>
          <a:p>
            <a:r>
              <a:t>Presented by Pengyuan Zhou, Xianfu Chen, Zhi Liu, Tristan Braud, Pan Hui, Jussi Kangasharju</a:t>
            </a:r>
          </a:p>
        </p:txBody>
      </p:sp>
      <p:sp>
        <p:nvSpPr>
          <p:cNvPr id="133" name="Text 2"/>
          <p:cNvSpPr txBox="1"/>
          <p:nvPr/>
        </p:nvSpPr>
        <p:spPr>
          <a:xfrm>
            <a:off x="837723" y="6028373"/>
            <a:ext cx="1765934" cy="357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000"/>
              </a:lnSpc>
              <a:defRPr>
                <a:solidFill>
                  <a:srgbClr val="3B3535"/>
                </a:solidFill>
                <a:latin typeface="Roboto Light"/>
                <a:ea typeface="Roboto Light"/>
                <a:cs typeface="Roboto Light"/>
                <a:sym typeface="Roboto Light"/>
              </a:defRPr>
            </a:lvl1pPr>
          </a:lstStyle>
          <a:p>
            <a:r>
              <a:t>Team Number : 8</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89D4D-3F49-891B-F8CB-291D65884C74}"/>
            </a:ext>
          </a:extLst>
        </p:cNvPr>
        <p:cNvGrpSpPr/>
        <p:nvPr/>
      </p:nvGrpSpPr>
      <p:grpSpPr>
        <a:xfrm>
          <a:off x="0" y="0"/>
          <a:ext cx="0" cy="0"/>
          <a:chOff x="0" y="0"/>
          <a:chExt cx="0" cy="0"/>
        </a:xfrm>
      </p:grpSpPr>
      <p:pic>
        <p:nvPicPr>
          <p:cNvPr id="217" name="pasted-movie.png" descr="pasted-movie.png">
            <a:extLst>
              <a:ext uri="{FF2B5EF4-FFF2-40B4-BE49-F238E27FC236}">
                <a16:creationId xmlns:a16="http://schemas.microsoft.com/office/drawing/2014/main" id="{40C00378-7566-734C-797A-3A87D95D0DD1}"/>
              </a:ext>
            </a:extLst>
          </p:cNvPr>
          <p:cNvPicPr>
            <a:picLocks noChangeAspect="1"/>
          </p:cNvPicPr>
          <p:nvPr/>
        </p:nvPicPr>
        <p:blipFill>
          <a:blip r:embed="rId2"/>
          <a:stretch>
            <a:fillRect/>
          </a:stretch>
        </p:blipFill>
        <p:spPr>
          <a:xfrm>
            <a:off x="11298611" y="6845083"/>
            <a:ext cx="3505202" cy="1346202"/>
          </a:xfrm>
          <a:prstGeom prst="rect">
            <a:avLst/>
          </a:prstGeom>
          <a:ln w="12700">
            <a:miter lim="400000"/>
          </a:ln>
        </p:spPr>
      </p:pic>
      <p:pic>
        <p:nvPicPr>
          <p:cNvPr id="2" name="Picture 1" descr="A diagram of a traffic system&#10;&#10;AI-generated content may be incorrect.">
            <a:extLst>
              <a:ext uri="{FF2B5EF4-FFF2-40B4-BE49-F238E27FC236}">
                <a16:creationId xmlns:a16="http://schemas.microsoft.com/office/drawing/2014/main" id="{32E6CCEB-8E31-F0FF-A6EC-448D1D15BF15}"/>
              </a:ext>
            </a:extLst>
          </p:cNvPr>
          <p:cNvPicPr>
            <a:picLocks noChangeAspect="1"/>
          </p:cNvPicPr>
          <p:nvPr/>
        </p:nvPicPr>
        <p:blipFill>
          <a:blip r:embed="rId3"/>
          <a:stretch>
            <a:fillRect/>
          </a:stretch>
        </p:blipFill>
        <p:spPr>
          <a:xfrm>
            <a:off x="690562" y="404813"/>
            <a:ext cx="13249275" cy="7419975"/>
          </a:xfrm>
          <a:prstGeom prst="rect">
            <a:avLst/>
          </a:prstGeom>
        </p:spPr>
      </p:pic>
    </p:spTree>
    <p:extLst>
      <p:ext uri="{BB962C8B-B14F-4D97-AF65-F5344CB8AC3E}">
        <p14:creationId xmlns:p14="http://schemas.microsoft.com/office/powerpoint/2010/main" val="278529988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 0"/>
          <p:cNvSpPr txBox="1"/>
          <p:nvPr/>
        </p:nvSpPr>
        <p:spPr>
          <a:xfrm>
            <a:off x="757117" y="594835"/>
            <a:ext cx="8512276" cy="624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5000"/>
              </a:lnSpc>
              <a:defRPr sz="4000">
                <a:solidFill>
                  <a:srgbClr val="1F1E1E"/>
                </a:solidFill>
                <a:latin typeface="Red Hat Text"/>
                <a:ea typeface="Red Hat Text"/>
                <a:cs typeface="Red Hat Text"/>
                <a:sym typeface="Red Hat Text"/>
              </a:defRPr>
            </a:lvl1pPr>
          </a:lstStyle>
          <a:p>
            <a:r>
              <a:t>Implementation Strategy &amp; Evaluation</a:t>
            </a:r>
          </a:p>
        </p:txBody>
      </p:sp>
      <p:sp>
        <p:nvSpPr>
          <p:cNvPr id="221" name="Text 1"/>
          <p:cNvSpPr txBox="1"/>
          <p:nvPr/>
        </p:nvSpPr>
        <p:spPr>
          <a:xfrm>
            <a:off x="757116" y="1750098"/>
            <a:ext cx="6294242" cy="5161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spAutoFit/>
          </a:bodyPr>
          <a:lstStyle>
            <a:lvl1pPr>
              <a:lnSpc>
                <a:spcPts val="2700"/>
              </a:lnSpc>
              <a:defRPr sz="1700">
                <a:solidFill>
                  <a:srgbClr val="3B3535"/>
                </a:solidFill>
                <a:latin typeface="Roboto Light"/>
                <a:ea typeface="Roboto Light"/>
                <a:cs typeface="Roboto Light"/>
                <a:sym typeface="Roboto Light"/>
              </a:defRPr>
            </a:lvl1pPr>
          </a:lstStyle>
          <a:p>
            <a:pPr>
              <a:buFont typeface="Arial"/>
              <a:buChar char="•"/>
            </a:pPr>
            <a:r>
              <a:rPr lang="en-US" sz="2000" b="1" dirty="0"/>
              <a:t>SUMO</a:t>
            </a:r>
            <a:r>
              <a:rPr lang="en-US" sz="2000" dirty="0"/>
              <a:t> → Traffic simulator only. It handles vehicles, intersections, roads, and signal timing.</a:t>
            </a:r>
            <a:br>
              <a:rPr lang="en-US" sz="2000" dirty="0"/>
            </a:br>
            <a:endParaRPr lang="en-US" sz="2000" dirty="0"/>
          </a:p>
          <a:p>
            <a:pPr>
              <a:buFont typeface="Arial"/>
              <a:buChar char="•"/>
            </a:pPr>
            <a:r>
              <a:rPr lang="en-US" sz="2000" b="1" dirty="0"/>
              <a:t>Flow</a:t>
            </a:r>
            <a:r>
              <a:rPr lang="en-US" sz="2000" dirty="0"/>
              <a:t> → A Python framework that </a:t>
            </a:r>
            <a:r>
              <a:rPr lang="en-US" sz="2000" i="1" dirty="0"/>
              <a:t>connects</a:t>
            </a:r>
            <a:r>
              <a:rPr lang="en-US" sz="2000" dirty="0"/>
              <a:t> SUMO (or other traffic simulators) with reinforcement learning libraries so you can train agents to control traffic lights.</a:t>
            </a:r>
            <a:br>
              <a:rPr lang="en-US" sz="2000" dirty="0"/>
            </a:br>
            <a:endParaRPr lang="en-US" dirty="0"/>
          </a:p>
          <a:p>
            <a:pPr>
              <a:buFont typeface="Arial"/>
              <a:buChar char="•"/>
            </a:pPr>
            <a:r>
              <a:rPr lang="en-US" sz="2000" b="1" dirty="0" err="1"/>
              <a:t>RLlib</a:t>
            </a:r>
            <a:r>
              <a:rPr lang="en-US" sz="2000" dirty="0"/>
              <a:t> → The reinforcement learning library itself  — this is where the DQN algorithm runs.</a:t>
            </a:r>
            <a:br>
              <a:rPr lang="en-US" sz="2000" dirty="0"/>
            </a:br>
            <a:endParaRPr lang="en-US" dirty="0"/>
          </a:p>
          <a:p>
            <a:pPr>
              <a:buFont typeface="Arial"/>
              <a:buChar char="•"/>
            </a:pPr>
            <a:r>
              <a:rPr lang="en-US" sz="2000" b="1" dirty="0"/>
              <a:t>NS-3</a:t>
            </a:r>
            <a:r>
              <a:rPr lang="en-US" sz="2000" dirty="0"/>
              <a:t> – Simulates the communication network between vehicles, roadside units, and edge servers, adding delays to make the simulation realistic.</a:t>
            </a:r>
          </a:p>
          <a:p>
            <a:pPr marL="285750" indent="-285750">
              <a:buFont typeface="Arial"/>
              <a:buChar char="•"/>
            </a:pPr>
            <a:endParaRPr lang="en-US" sz="2000" dirty="0"/>
          </a:p>
          <a:p>
            <a:endParaRPr lang="en-US" dirty="0"/>
          </a:p>
        </p:txBody>
      </p:sp>
      <p:pic>
        <p:nvPicPr>
          <p:cNvPr id="227" name="Image 0" descr="Image 0"/>
          <p:cNvPicPr>
            <a:picLocks noChangeAspect="1"/>
          </p:cNvPicPr>
          <p:nvPr/>
        </p:nvPicPr>
        <p:blipFill>
          <a:blip r:embed="rId2"/>
          <a:stretch>
            <a:fillRect/>
          </a:stretch>
        </p:blipFill>
        <p:spPr>
          <a:xfrm>
            <a:off x="7586663" y="1798796"/>
            <a:ext cx="6294241" cy="6294240"/>
          </a:xfrm>
          <a:prstGeom prst="rect">
            <a:avLst/>
          </a:prstGeom>
          <a:ln w="12700">
            <a:miter lim="400000"/>
          </a:ln>
        </p:spPr>
      </p:pic>
      <p:pic>
        <p:nvPicPr>
          <p:cNvPr id="228" name="pasted-movie.png" descr="pasted-movie.png"/>
          <p:cNvPicPr>
            <a:picLocks noChangeAspect="1"/>
          </p:cNvPicPr>
          <p:nvPr/>
        </p:nvPicPr>
        <p:blipFill>
          <a:blip r:embed="rId3"/>
          <a:stretch>
            <a:fillRect/>
          </a:stretch>
        </p:blipFill>
        <p:spPr>
          <a:xfrm>
            <a:off x="13884377" y="7749540"/>
            <a:ext cx="1071403" cy="41148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 0"/>
          <p:cNvSpPr txBox="1"/>
          <p:nvPr/>
        </p:nvSpPr>
        <p:spPr>
          <a:xfrm>
            <a:off x="837723" y="1581149"/>
            <a:ext cx="11122126" cy="687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5500"/>
              </a:lnSpc>
              <a:defRPr sz="4400">
                <a:solidFill>
                  <a:srgbClr val="1F1E1E"/>
                </a:solidFill>
                <a:latin typeface="Red Hat Text"/>
                <a:ea typeface="Red Hat Text"/>
                <a:cs typeface="Red Hat Text"/>
                <a:sym typeface="Red Hat Text"/>
              </a:defRPr>
            </a:lvl1pPr>
          </a:lstStyle>
          <a:p>
            <a:r>
              <a:t>Team Task Allocation for DRLE Development</a:t>
            </a:r>
          </a:p>
        </p:txBody>
      </p:sp>
      <p:sp>
        <p:nvSpPr>
          <p:cNvPr id="233" name="Text 1"/>
          <p:cNvSpPr txBox="1"/>
          <p:nvPr/>
        </p:nvSpPr>
        <p:spPr>
          <a:xfrm>
            <a:off x="837723" y="2763916"/>
            <a:ext cx="9276248" cy="357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000"/>
              </a:lnSpc>
              <a:defRPr>
                <a:solidFill>
                  <a:srgbClr val="3B3535"/>
                </a:solidFill>
                <a:latin typeface="Roboto Light"/>
                <a:ea typeface="Roboto Light"/>
                <a:cs typeface="Roboto Light"/>
                <a:sym typeface="Roboto Light"/>
              </a:defRPr>
            </a:lvl1pPr>
          </a:lstStyle>
          <a:p>
            <a:r>
              <a:t>A structured approach ensured comprehensive coverage of all aspects of the DRLE project.</a:t>
            </a:r>
          </a:p>
        </p:txBody>
      </p:sp>
      <p:sp>
        <p:nvSpPr>
          <p:cNvPr id="234" name="Shape 2"/>
          <p:cNvSpPr/>
          <p:nvPr/>
        </p:nvSpPr>
        <p:spPr>
          <a:xfrm>
            <a:off x="837722" y="3416141"/>
            <a:ext cx="538522" cy="538522"/>
          </a:xfrm>
          <a:prstGeom prst="roundRect">
            <a:avLst>
              <a:gd name="adj" fmla="val 6668"/>
            </a:avLst>
          </a:prstGeom>
          <a:solidFill>
            <a:srgbClr val="F3E8E8"/>
          </a:solidFill>
          <a:ln w="12700">
            <a:miter lim="400000"/>
          </a:ln>
        </p:spPr>
        <p:txBody>
          <a:bodyPr lIns="45718" tIns="45718" rIns="45718" bIns="45718"/>
          <a:lstStyle/>
          <a:p>
            <a:pPr>
              <a:defRPr>
                <a:latin typeface="+mn-lt"/>
                <a:ea typeface="+mn-ea"/>
                <a:cs typeface="+mn-cs"/>
                <a:sym typeface="Calibri"/>
              </a:defRPr>
            </a:pPr>
            <a:endParaRPr/>
          </a:p>
        </p:txBody>
      </p:sp>
      <p:sp>
        <p:nvSpPr>
          <p:cNvPr id="235" name="Text 3"/>
          <p:cNvSpPr txBox="1"/>
          <p:nvPr/>
        </p:nvSpPr>
        <p:spPr>
          <a:xfrm>
            <a:off x="1008751" y="3474125"/>
            <a:ext cx="196343" cy="340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lnSpc>
                <a:spcPts val="2600"/>
              </a:lnSpc>
              <a:defRPr sz="2600">
                <a:solidFill>
                  <a:srgbClr val="3B3535"/>
                </a:solidFill>
                <a:latin typeface="Red Hat Text"/>
                <a:ea typeface="Red Hat Text"/>
                <a:cs typeface="Red Hat Text"/>
                <a:sym typeface="Red Hat Text"/>
              </a:defRPr>
            </a:lvl1pPr>
          </a:lstStyle>
          <a:p>
            <a:r>
              <a:t>1</a:t>
            </a:r>
          </a:p>
        </p:txBody>
      </p:sp>
      <p:sp>
        <p:nvSpPr>
          <p:cNvPr id="236" name="Text 4"/>
          <p:cNvSpPr txBox="1"/>
          <p:nvPr/>
        </p:nvSpPr>
        <p:spPr>
          <a:xfrm>
            <a:off x="1615559" y="3460908"/>
            <a:ext cx="4435510" cy="405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3300"/>
              </a:lnSpc>
              <a:defRPr sz="2600">
                <a:solidFill>
                  <a:srgbClr val="3B3535"/>
                </a:solidFill>
                <a:latin typeface="Red Hat Text"/>
                <a:ea typeface="Red Hat Text"/>
                <a:cs typeface="Red Hat Text"/>
                <a:sym typeface="Red Hat Text"/>
              </a:defRPr>
            </a:lvl1pPr>
          </a:lstStyle>
          <a:p>
            <a:r>
              <a:rPr lang="en-US" dirty="0"/>
              <a:t>Simulation &amp; Environment Setup</a:t>
            </a:r>
          </a:p>
        </p:txBody>
      </p:sp>
      <p:sp>
        <p:nvSpPr>
          <p:cNvPr id="237" name="Text 5"/>
          <p:cNvSpPr txBox="1"/>
          <p:nvPr/>
        </p:nvSpPr>
        <p:spPr>
          <a:xfrm>
            <a:off x="1615558" y="3981093"/>
            <a:ext cx="5367102" cy="1500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3000"/>
              </a:lnSpc>
              <a:defRPr>
                <a:solidFill>
                  <a:srgbClr val="3B3535"/>
                </a:solidFill>
                <a:latin typeface="Roboto Light"/>
                <a:ea typeface="Roboto Light"/>
                <a:cs typeface="Roboto Light"/>
                <a:sym typeface="Roboto Light"/>
              </a:defRPr>
            </a:lvl1pPr>
          </a:lstStyle>
          <a:p>
            <a:pPr marL="285750" indent="-285750">
              <a:buFont typeface="Arial"/>
              <a:buChar char="•"/>
            </a:pPr>
            <a:r>
              <a:rPr lang="en-US" sz="1400" dirty="0"/>
              <a:t>Configure SUMO for realistic traffic modeling.</a:t>
            </a:r>
          </a:p>
          <a:p>
            <a:pPr marL="285750" indent="-285750">
              <a:buFont typeface="Arial"/>
              <a:buChar char="•"/>
            </a:pPr>
            <a:r>
              <a:rPr lang="en-US" sz="1400" dirty="0"/>
              <a:t>Integrate with Flow for reinforcement learning experiments.</a:t>
            </a:r>
          </a:p>
          <a:p>
            <a:pPr marL="285750" indent="-285750">
              <a:buFont typeface="Arial"/>
              <a:buChar char="•"/>
            </a:pPr>
            <a:r>
              <a:rPr lang="en-US" sz="1400" dirty="0"/>
              <a:t>Prepare dependencies and ensure reproducibility across setups.</a:t>
            </a:r>
          </a:p>
          <a:p>
            <a:endParaRPr lang="en-US" dirty="0"/>
          </a:p>
        </p:txBody>
      </p:sp>
      <p:sp>
        <p:nvSpPr>
          <p:cNvPr id="238" name="Shape 6"/>
          <p:cNvSpPr/>
          <p:nvPr/>
        </p:nvSpPr>
        <p:spPr>
          <a:xfrm>
            <a:off x="7464742" y="3416141"/>
            <a:ext cx="538522" cy="538522"/>
          </a:xfrm>
          <a:prstGeom prst="roundRect">
            <a:avLst>
              <a:gd name="adj" fmla="val 6668"/>
            </a:avLst>
          </a:prstGeom>
          <a:solidFill>
            <a:srgbClr val="F3E8E8"/>
          </a:solidFill>
          <a:ln w="12700">
            <a:miter lim="400000"/>
          </a:ln>
        </p:spPr>
        <p:txBody>
          <a:bodyPr lIns="45718" tIns="45718" rIns="45718" bIns="45718"/>
          <a:lstStyle/>
          <a:p>
            <a:pPr>
              <a:defRPr>
                <a:latin typeface="+mn-lt"/>
                <a:ea typeface="+mn-ea"/>
                <a:cs typeface="+mn-cs"/>
                <a:sym typeface="Calibri"/>
              </a:defRPr>
            </a:pPr>
            <a:endParaRPr/>
          </a:p>
        </p:txBody>
      </p:sp>
      <p:sp>
        <p:nvSpPr>
          <p:cNvPr id="239" name="Text 7"/>
          <p:cNvSpPr txBox="1"/>
          <p:nvPr/>
        </p:nvSpPr>
        <p:spPr>
          <a:xfrm>
            <a:off x="7635771" y="3474125"/>
            <a:ext cx="196342" cy="340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lnSpc>
                <a:spcPts val="2600"/>
              </a:lnSpc>
              <a:defRPr sz="2600">
                <a:solidFill>
                  <a:srgbClr val="3B3535"/>
                </a:solidFill>
                <a:latin typeface="Red Hat Text"/>
                <a:ea typeface="Red Hat Text"/>
                <a:cs typeface="Red Hat Text"/>
                <a:sym typeface="Red Hat Text"/>
              </a:defRPr>
            </a:lvl1pPr>
          </a:lstStyle>
          <a:p>
            <a:r>
              <a:t>2</a:t>
            </a:r>
          </a:p>
        </p:txBody>
      </p:sp>
      <p:sp>
        <p:nvSpPr>
          <p:cNvPr id="240" name="Text 8"/>
          <p:cNvSpPr txBox="1"/>
          <p:nvPr/>
        </p:nvSpPr>
        <p:spPr>
          <a:xfrm>
            <a:off x="8242578" y="3460908"/>
            <a:ext cx="5145639" cy="405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3300"/>
              </a:lnSpc>
              <a:defRPr sz="2600">
                <a:solidFill>
                  <a:srgbClr val="3B3535"/>
                </a:solidFill>
                <a:latin typeface="Red Hat Text"/>
                <a:ea typeface="Red Hat Text"/>
                <a:cs typeface="Red Hat Text"/>
                <a:sym typeface="Red Hat Text"/>
              </a:defRPr>
            </a:lvl1pPr>
          </a:lstStyle>
          <a:p>
            <a:r>
              <a:rPr lang="en-US" dirty="0"/>
              <a:t>Algorithm Development &amp; Integration</a:t>
            </a:r>
          </a:p>
        </p:txBody>
      </p:sp>
      <p:sp>
        <p:nvSpPr>
          <p:cNvPr id="241" name="Text 9"/>
          <p:cNvSpPr txBox="1"/>
          <p:nvPr/>
        </p:nvSpPr>
        <p:spPr>
          <a:xfrm>
            <a:off x="8242578" y="4026813"/>
            <a:ext cx="5550099" cy="1500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spAutoFit/>
          </a:bodyPr>
          <a:lstStyle>
            <a:lvl1pPr>
              <a:lnSpc>
                <a:spcPts val="3000"/>
              </a:lnSpc>
              <a:defRPr>
                <a:solidFill>
                  <a:srgbClr val="3B3535"/>
                </a:solidFill>
                <a:latin typeface="Roboto Light"/>
                <a:ea typeface="Roboto Light"/>
                <a:cs typeface="Roboto Light"/>
                <a:sym typeface="Roboto Light"/>
              </a:defRPr>
            </a:lvl1pPr>
          </a:lstStyle>
          <a:p>
            <a:pPr marL="285750" indent="-285750">
              <a:buFont typeface="Arial"/>
              <a:buChar char="•"/>
            </a:pPr>
            <a:r>
              <a:rPr lang="en-US" sz="1400" dirty="0"/>
              <a:t>Implement the DRLE multi-agent DQN control framework.</a:t>
            </a:r>
          </a:p>
          <a:p>
            <a:pPr marL="285750" indent="-285750">
              <a:buFont typeface="Arial"/>
              <a:buChar char="•"/>
            </a:pPr>
            <a:r>
              <a:rPr lang="en-US" sz="1400" dirty="0"/>
              <a:t>Adapt and test algorithm variants </a:t>
            </a:r>
          </a:p>
          <a:p>
            <a:pPr marL="285750" indent="-285750">
              <a:buFont typeface="Arial"/>
              <a:buChar char="•"/>
            </a:pPr>
            <a:r>
              <a:rPr lang="en-US" sz="1400" dirty="0"/>
              <a:t>Integrate edge-oriented control layers (Intersection, ES1, ES2).</a:t>
            </a:r>
          </a:p>
          <a:p>
            <a:endParaRPr lang="en-US" dirty="0"/>
          </a:p>
        </p:txBody>
      </p:sp>
      <p:sp>
        <p:nvSpPr>
          <p:cNvPr id="242" name="Shape 10"/>
          <p:cNvSpPr/>
          <p:nvPr/>
        </p:nvSpPr>
        <p:spPr>
          <a:xfrm>
            <a:off x="837722" y="5271611"/>
            <a:ext cx="538522" cy="538522"/>
          </a:xfrm>
          <a:prstGeom prst="roundRect">
            <a:avLst>
              <a:gd name="adj" fmla="val 6668"/>
            </a:avLst>
          </a:prstGeom>
          <a:solidFill>
            <a:srgbClr val="F3E8E8"/>
          </a:solidFill>
          <a:ln w="12700">
            <a:miter lim="400000"/>
          </a:ln>
        </p:spPr>
        <p:txBody>
          <a:bodyPr lIns="45718" tIns="45718" rIns="45718" bIns="45718"/>
          <a:lstStyle/>
          <a:p>
            <a:pPr>
              <a:defRPr>
                <a:latin typeface="+mn-lt"/>
                <a:ea typeface="+mn-ea"/>
                <a:cs typeface="+mn-cs"/>
                <a:sym typeface="Calibri"/>
              </a:defRPr>
            </a:pPr>
            <a:endParaRPr/>
          </a:p>
        </p:txBody>
      </p:sp>
      <p:sp>
        <p:nvSpPr>
          <p:cNvPr id="243" name="Text 11"/>
          <p:cNvSpPr txBox="1"/>
          <p:nvPr/>
        </p:nvSpPr>
        <p:spPr>
          <a:xfrm>
            <a:off x="1008751" y="5329594"/>
            <a:ext cx="196343" cy="340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lnSpc>
                <a:spcPts val="2600"/>
              </a:lnSpc>
              <a:defRPr sz="2600">
                <a:solidFill>
                  <a:srgbClr val="3B3535"/>
                </a:solidFill>
                <a:latin typeface="Red Hat Text"/>
                <a:ea typeface="Red Hat Text"/>
                <a:cs typeface="Red Hat Text"/>
                <a:sym typeface="Red Hat Text"/>
              </a:defRPr>
            </a:lvl1pPr>
          </a:lstStyle>
          <a:p>
            <a:r>
              <a:t>3</a:t>
            </a:r>
          </a:p>
        </p:txBody>
      </p:sp>
      <p:sp>
        <p:nvSpPr>
          <p:cNvPr id="244" name="Text 12"/>
          <p:cNvSpPr txBox="1"/>
          <p:nvPr/>
        </p:nvSpPr>
        <p:spPr>
          <a:xfrm>
            <a:off x="1615559" y="5316377"/>
            <a:ext cx="4735271" cy="405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3300"/>
              </a:lnSpc>
              <a:defRPr sz="2600">
                <a:solidFill>
                  <a:srgbClr val="3B3535"/>
                </a:solidFill>
                <a:latin typeface="Red Hat Text"/>
                <a:ea typeface="Red Hat Text"/>
                <a:cs typeface="Red Hat Text"/>
                <a:sym typeface="Red Hat Text"/>
              </a:defRPr>
            </a:lvl1pPr>
          </a:lstStyle>
          <a:p>
            <a:r>
              <a:rPr lang="en-US" dirty="0"/>
              <a:t>Training &amp; Performance Evaluation</a:t>
            </a:r>
          </a:p>
        </p:txBody>
      </p:sp>
      <p:sp>
        <p:nvSpPr>
          <p:cNvPr id="245" name="Text 13"/>
          <p:cNvSpPr txBox="1"/>
          <p:nvPr/>
        </p:nvSpPr>
        <p:spPr>
          <a:xfrm>
            <a:off x="1615558" y="5882282"/>
            <a:ext cx="5549982" cy="18851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spAutoFit/>
          </a:bodyPr>
          <a:lstStyle>
            <a:lvl1pPr>
              <a:lnSpc>
                <a:spcPts val="3000"/>
              </a:lnSpc>
              <a:defRPr>
                <a:solidFill>
                  <a:srgbClr val="3B3535"/>
                </a:solidFill>
                <a:latin typeface="Roboto Light"/>
                <a:ea typeface="Roboto Light"/>
                <a:cs typeface="Roboto Light"/>
                <a:sym typeface="Roboto Light"/>
              </a:defRPr>
            </a:lvl1pPr>
          </a:lstStyle>
          <a:p>
            <a:pPr marL="285750" indent="-285750">
              <a:buFont typeface="Arial"/>
              <a:buChar char="•"/>
            </a:pPr>
            <a:r>
              <a:rPr lang="en-US" sz="1600" dirty="0"/>
              <a:t>Run experiments on multiple network sizes (5×5, 10×10, 15×15).</a:t>
            </a:r>
          </a:p>
          <a:p>
            <a:pPr marL="285750" indent="-285750">
              <a:buFont typeface="Arial"/>
              <a:buChar char="•"/>
            </a:pPr>
            <a:r>
              <a:rPr lang="en-US" sz="1600" dirty="0"/>
              <a:t>Measure and analyze key traffic metrics: halting vehicles, queue time, queue length, speed, convergence.</a:t>
            </a:r>
          </a:p>
          <a:p>
            <a:r>
              <a:rPr lang="en-US" dirty="0"/>
              <a:t>.</a:t>
            </a:r>
          </a:p>
        </p:txBody>
      </p:sp>
      <p:sp>
        <p:nvSpPr>
          <p:cNvPr id="246" name="Shape 14"/>
          <p:cNvSpPr/>
          <p:nvPr/>
        </p:nvSpPr>
        <p:spPr>
          <a:xfrm>
            <a:off x="7464742" y="5271611"/>
            <a:ext cx="538522" cy="538522"/>
          </a:xfrm>
          <a:prstGeom prst="roundRect">
            <a:avLst>
              <a:gd name="adj" fmla="val 6668"/>
            </a:avLst>
          </a:prstGeom>
          <a:solidFill>
            <a:srgbClr val="F3E8E8"/>
          </a:solidFill>
          <a:ln w="12700">
            <a:miter lim="400000"/>
          </a:ln>
        </p:spPr>
        <p:txBody>
          <a:bodyPr lIns="45718" tIns="45718" rIns="45718" bIns="45718"/>
          <a:lstStyle/>
          <a:p>
            <a:pPr>
              <a:defRPr>
                <a:latin typeface="+mn-lt"/>
                <a:ea typeface="+mn-ea"/>
                <a:cs typeface="+mn-cs"/>
                <a:sym typeface="Calibri"/>
              </a:defRPr>
            </a:pPr>
            <a:endParaRPr/>
          </a:p>
        </p:txBody>
      </p:sp>
      <p:sp>
        <p:nvSpPr>
          <p:cNvPr id="247" name="Text 15"/>
          <p:cNvSpPr txBox="1"/>
          <p:nvPr/>
        </p:nvSpPr>
        <p:spPr>
          <a:xfrm>
            <a:off x="7635771" y="5329594"/>
            <a:ext cx="196342" cy="340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lnSpc>
                <a:spcPts val="2600"/>
              </a:lnSpc>
              <a:defRPr sz="2600">
                <a:solidFill>
                  <a:srgbClr val="3B3535"/>
                </a:solidFill>
                <a:latin typeface="Red Hat Text"/>
                <a:ea typeface="Red Hat Text"/>
                <a:cs typeface="Red Hat Text"/>
                <a:sym typeface="Red Hat Text"/>
              </a:defRPr>
            </a:lvl1pPr>
          </a:lstStyle>
          <a:p>
            <a:r>
              <a:t>4</a:t>
            </a:r>
          </a:p>
        </p:txBody>
      </p:sp>
      <p:sp>
        <p:nvSpPr>
          <p:cNvPr id="248" name="Text 16"/>
          <p:cNvSpPr txBox="1"/>
          <p:nvPr/>
        </p:nvSpPr>
        <p:spPr>
          <a:xfrm>
            <a:off x="8242578" y="5316377"/>
            <a:ext cx="5060681" cy="405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3300"/>
              </a:lnSpc>
              <a:defRPr sz="2600">
                <a:solidFill>
                  <a:srgbClr val="3B3535"/>
                </a:solidFill>
                <a:latin typeface="Red Hat Text"/>
                <a:ea typeface="Red Hat Text"/>
                <a:cs typeface="Red Hat Text"/>
                <a:sym typeface="Red Hat Text"/>
              </a:defRPr>
            </a:lvl1pPr>
          </a:lstStyle>
          <a:p>
            <a:r>
              <a:rPr lang="en-US" dirty="0"/>
              <a:t>Communication &amp; Scalability Analysis</a:t>
            </a:r>
          </a:p>
        </p:txBody>
      </p:sp>
      <p:sp>
        <p:nvSpPr>
          <p:cNvPr id="249" name="Text 17"/>
          <p:cNvSpPr txBox="1"/>
          <p:nvPr/>
        </p:nvSpPr>
        <p:spPr>
          <a:xfrm>
            <a:off x="8242578" y="5882282"/>
            <a:ext cx="5550099" cy="18851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spAutoFit/>
          </a:bodyPr>
          <a:lstStyle>
            <a:lvl1pPr>
              <a:lnSpc>
                <a:spcPts val="3000"/>
              </a:lnSpc>
              <a:defRPr>
                <a:solidFill>
                  <a:srgbClr val="3B3535"/>
                </a:solidFill>
                <a:latin typeface="Roboto Light"/>
                <a:ea typeface="Roboto Light"/>
                <a:cs typeface="Roboto Light"/>
                <a:sym typeface="Roboto Light"/>
              </a:defRPr>
            </a:lvl1pPr>
          </a:lstStyle>
          <a:p>
            <a:pPr marL="285750" indent="-285750">
              <a:buFont typeface="Arial"/>
              <a:buChar char="•"/>
            </a:pPr>
            <a:r>
              <a:rPr lang="en-US" dirty="0"/>
              <a:t>Model V2X communications and measure latency impacts using simulation tools (e.g., NS‑3).</a:t>
            </a:r>
          </a:p>
          <a:p>
            <a:pPr marL="285750" indent="-285750">
              <a:buFont typeface="Arial"/>
              <a:buChar char="•"/>
            </a:pPr>
            <a:r>
              <a:rPr lang="en-US" dirty="0"/>
              <a:t>Assess DRLE scalability across larger urban grids and increasing agent counts.</a:t>
            </a:r>
          </a:p>
          <a:p>
            <a:endParaRPr lang="en-US" dirty="0"/>
          </a:p>
        </p:txBody>
      </p:sp>
      <p:pic>
        <p:nvPicPr>
          <p:cNvPr id="250" name="pasted-movie.png" descr="pasted-movie.png"/>
          <p:cNvPicPr>
            <a:picLocks noChangeAspect="1"/>
          </p:cNvPicPr>
          <p:nvPr/>
        </p:nvPicPr>
        <p:blipFill>
          <a:blip r:embed="rId2"/>
          <a:stretch>
            <a:fillRect/>
          </a:stretch>
        </p:blipFill>
        <p:spPr>
          <a:xfrm>
            <a:off x="11635982" y="7562032"/>
            <a:ext cx="3505202" cy="134620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253" name="Text 0"/>
          <p:cNvSpPr txBox="1"/>
          <p:nvPr/>
        </p:nvSpPr>
        <p:spPr>
          <a:xfrm>
            <a:off x="837724" y="1678422"/>
            <a:ext cx="7468552" cy="1385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5500"/>
              </a:lnSpc>
              <a:defRPr sz="4400">
                <a:solidFill>
                  <a:srgbClr val="1F1E1E"/>
                </a:solidFill>
                <a:latin typeface="Red Hat Text"/>
                <a:ea typeface="Red Hat Text"/>
                <a:cs typeface="Red Hat Text"/>
                <a:sym typeface="Red Hat Text"/>
              </a:defRPr>
            </a:lvl1pPr>
          </a:lstStyle>
          <a:p>
            <a:r>
              <a:t>DRLE: The Future of Smart City Traffic</a:t>
            </a:r>
          </a:p>
        </p:txBody>
      </p:sp>
      <p:sp>
        <p:nvSpPr>
          <p:cNvPr id="254" name="Text 1"/>
          <p:cNvSpPr txBox="1"/>
          <p:nvPr/>
        </p:nvSpPr>
        <p:spPr>
          <a:xfrm>
            <a:off x="1196696" y="3714631"/>
            <a:ext cx="7109581" cy="1500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3000"/>
              </a:lnSpc>
              <a:defRPr>
                <a:solidFill>
                  <a:srgbClr val="3B3535"/>
                </a:solidFill>
                <a:latin typeface="Roboto Light"/>
                <a:ea typeface="Roboto Light"/>
                <a:cs typeface="Roboto Light"/>
                <a:sym typeface="Roboto Light"/>
              </a:defRPr>
            </a:lvl1pPr>
          </a:lstStyle>
          <a:p>
            <a:r>
              <a:t>DRLE stands as a scalable, real-time, and intelligent edge-based solution for smart city traffic management, showcasing clear advantages over traditional centralised models through robust theoretical guarantees and comprehensive experimental validation.</a:t>
            </a:r>
          </a:p>
        </p:txBody>
      </p:sp>
      <p:sp>
        <p:nvSpPr>
          <p:cNvPr id="255" name="Shape 2"/>
          <p:cNvSpPr/>
          <p:nvPr/>
        </p:nvSpPr>
        <p:spPr>
          <a:xfrm>
            <a:off x="837722" y="3445431"/>
            <a:ext cx="30482" cy="2070499"/>
          </a:xfrm>
          <a:prstGeom prst="rect">
            <a:avLst/>
          </a:prstGeom>
          <a:solidFill>
            <a:srgbClr val="F5A3A3"/>
          </a:solidFill>
          <a:ln w="12700">
            <a:miter lim="400000"/>
          </a:ln>
        </p:spPr>
        <p:txBody>
          <a:bodyPr lIns="45718" tIns="45718" rIns="45718" bIns="45718"/>
          <a:lstStyle/>
          <a:p>
            <a:pPr>
              <a:defRPr>
                <a:latin typeface="+mn-lt"/>
                <a:ea typeface="+mn-ea"/>
                <a:cs typeface="+mn-cs"/>
                <a:sym typeface="Calibri"/>
              </a:defRPr>
            </a:pPr>
            <a:endParaRPr/>
          </a:p>
        </p:txBody>
      </p:sp>
      <p:sp>
        <p:nvSpPr>
          <p:cNvPr id="256" name="Text 3"/>
          <p:cNvSpPr txBox="1"/>
          <p:nvPr/>
        </p:nvSpPr>
        <p:spPr>
          <a:xfrm>
            <a:off x="837724" y="5785127"/>
            <a:ext cx="7468552" cy="738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3000"/>
              </a:lnSpc>
              <a:defRPr>
                <a:solidFill>
                  <a:srgbClr val="3B3535"/>
                </a:solidFill>
                <a:latin typeface="Roboto Light"/>
                <a:ea typeface="Roboto Light"/>
                <a:cs typeface="Roboto Light"/>
                <a:sym typeface="Roboto Light"/>
              </a:defRPr>
            </a:lvl1pPr>
          </a:lstStyle>
          <a:p>
            <a:r>
              <a:t>This framework marks a significant leap towards truly adaptive and efficient urban mobility systems.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C30F3-2F67-A7F5-9819-3F46C30B8FD9}"/>
            </a:ext>
          </a:extLst>
        </p:cNvPr>
        <p:cNvGrpSpPr/>
        <p:nvPr/>
      </p:nvGrpSpPr>
      <p:grpSpPr>
        <a:xfrm>
          <a:off x="0" y="0"/>
          <a:ext cx="0" cy="0"/>
          <a:chOff x="0" y="0"/>
          <a:chExt cx="0" cy="0"/>
        </a:xfrm>
      </p:grpSpPr>
      <p:sp>
        <p:nvSpPr>
          <p:cNvPr id="208" name="Text 0">
            <a:extLst>
              <a:ext uri="{FF2B5EF4-FFF2-40B4-BE49-F238E27FC236}">
                <a16:creationId xmlns:a16="http://schemas.microsoft.com/office/drawing/2014/main" id="{04F89489-E720-50A0-9EA3-E11828B3D083}"/>
              </a:ext>
            </a:extLst>
          </p:cNvPr>
          <p:cNvSpPr txBox="1"/>
          <p:nvPr/>
        </p:nvSpPr>
        <p:spPr>
          <a:xfrm>
            <a:off x="578643" y="610076"/>
            <a:ext cx="7657546" cy="677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nSpc>
                <a:spcPts val="5500"/>
              </a:lnSpc>
              <a:defRPr sz="4400">
                <a:solidFill>
                  <a:srgbClr val="1F1E1E"/>
                </a:solidFill>
                <a:latin typeface="Red Hat Text"/>
                <a:ea typeface="Red Hat Text"/>
                <a:cs typeface="Red Hat Text"/>
                <a:sym typeface="Red Hat Text"/>
              </a:defRPr>
            </a:lvl1pPr>
          </a:lstStyle>
          <a:p>
            <a:r>
              <a:rPr lang="en-US" dirty="0"/>
              <a:t>DQN Algorithm Overview in DRLE</a:t>
            </a:r>
          </a:p>
        </p:txBody>
      </p:sp>
      <p:sp>
        <p:nvSpPr>
          <p:cNvPr id="209" name="Text 1">
            <a:extLst>
              <a:ext uri="{FF2B5EF4-FFF2-40B4-BE49-F238E27FC236}">
                <a16:creationId xmlns:a16="http://schemas.microsoft.com/office/drawing/2014/main" id="{978EF7F1-8D85-D7CC-4BAD-52092DC9A7F3}"/>
              </a:ext>
            </a:extLst>
          </p:cNvPr>
          <p:cNvSpPr txBox="1"/>
          <p:nvPr/>
        </p:nvSpPr>
        <p:spPr>
          <a:xfrm>
            <a:off x="578643" y="2051922"/>
            <a:ext cx="13031942" cy="5193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lvl1pPr>
              <a:lnSpc>
                <a:spcPts val="3000"/>
              </a:lnSpc>
              <a:defRPr>
                <a:solidFill>
                  <a:srgbClr val="3B3535"/>
                </a:solidFill>
                <a:latin typeface="Roboto Light"/>
                <a:ea typeface="Roboto Light"/>
                <a:cs typeface="Roboto Light"/>
                <a:sym typeface="Roboto Light"/>
              </a:defRPr>
            </a:lvl1pPr>
          </a:lstStyle>
          <a:p>
            <a:r>
              <a:rPr lang="en-US" sz="2400" b="1" dirty="0"/>
              <a:t>What is DQN?</a:t>
            </a:r>
            <a:endParaRPr lang="en-US" sz="2400" dirty="0"/>
          </a:p>
          <a:p>
            <a:pPr marL="285750" indent="-285750">
              <a:buFont typeface="Arial"/>
              <a:buChar char="•"/>
            </a:pPr>
            <a:r>
              <a:rPr lang="en-US" sz="2400" dirty="0"/>
              <a:t>Deep Q‑Network (DQN) is a reinforcement learning method that uses a neural network to estimate Q‑values.</a:t>
            </a:r>
          </a:p>
          <a:p>
            <a:pPr marL="285750" indent="-285750">
              <a:buFont typeface="Arial"/>
              <a:buChar char="•"/>
            </a:pPr>
            <a:r>
              <a:rPr lang="en-US" sz="2400" dirty="0"/>
              <a:t>In DRLE, each </a:t>
            </a:r>
            <a:r>
              <a:rPr lang="en-US" sz="2400" b="1" dirty="0"/>
              <a:t>intersection</a:t>
            </a:r>
            <a:r>
              <a:rPr lang="en-US" sz="2400" dirty="0"/>
              <a:t> has an agent running DQN to decide the next traffic light phase.</a:t>
            </a:r>
            <a:br>
              <a:rPr lang="en-US" sz="2400" dirty="0"/>
            </a:br>
            <a:endParaRPr lang="en-US" sz="2400" dirty="0"/>
          </a:p>
          <a:p>
            <a:r>
              <a:rPr lang="en-US" sz="2400" b="1" dirty="0"/>
              <a:t>How DQN Works in DRLE</a:t>
            </a:r>
            <a:endParaRPr lang="en-US" sz="2400" dirty="0"/>
          </a:p>
          <a:p>
            <a:r>
              <a:rPr lang="en-US" sz="2400" b="1"/>
              <a:t>Input:</a:t>
            </a:r>
            <a:endParaRPr lang="en-US"/>
          </a:p>
          <a:p>
            <a:pPr marL="285750" lvl="1" indent="-285750">
              <a:buFont typeface="Arial"/>
              <a:buChar char="•"/>
            </a:pPr>
            <a:r>
              <a:rPr lang="en-US" dirty="0"/>
              <a:t>Real‑time traffic data from IoV devices at the intersection:</a:t>
            </a:r>
          </a:p>
          <a:p>
            <a:pPr marL="285750" lvl="2" indent="-285750">
              <a:buFont typeface="Arial"/>
              <a:buChar char="•"/>
            </a:pPr>
            <a:r>
              <a:rPr lang="en-US" dirty="0"/>
              <a:t>Queue lengths on each approach</a:t>
            </a:r>
          </a:p>
          <a:p>
            <a:pPr marL="285750" lvl="2" indent="-285750">
              <a:buFont typeface="Arial"/>
              <a:buChar char="•"/>
            </a:pPr>
            <a:r>
              <a:rPr lang="en-US" dirty="0"/>
              <a:t>Waiting times of vehicles</a:t>
            </a:r>
          </a:p>
          <a:p>
            <a:pPr marL="285750" lvl="2" indent="-285750">
              <a:buFont typeface="Arial"/>
              <a:buChar char="•"/>
            </a:pPr>
            <a:r>
              <a:rPr lang="en-US" dirty="0"/>
              <a:t>Current traffic light phase</a:t>
            </a:r>
          </a:p>
          <a:p>
            <a:pPr marL="285750" lvl="2" indent="-285750">
              <a:buFont typeface="Arial"/>
              <a:buChar char="•"/>
            </a:pPr>
            <a:r>
              <a:rPr lang="en-US" dirty="0"/>
              <a:t>Number of incoming vehicles</a:t>
            </a:r>
          </a:p>
          <a:p>
            <a:endParaRPr lang="en-US" b="1" dirty="0"/>
          </a:p>
          <a:p>
            <a:endParaRPr lang="en-US" b="1" dirty="0"/>
          </a:p>
          <a:p>
            <a:r>
              <a:rPr lang="en-US" dirty="0"/>
              <a:t>.</a:t>
            </a:r>
          </a:p>
        </p:txBody>
      </p:sp>
      <p:pic>
        <p:nvPicPr>
          <p:cNvPr id="214" name="pasted-movie.png" descr="pasted-movie.png">
            <a:extLst>
              <a:ext uri="{FF2B5EF4-FFF2-40B4-BE49-F238E27FC236}">
                <a16:creationId xmlns:a16="http://schemas.microsoft.com/office/drawing/2014/main" id="{F0158869-5AB9-7679-5F52-3BECEB93BA45}"/>
              </a:ext>
            </a:extLst>
          </p:cNvPr>
          <p:cNvPicPr>
            <a:picLocks noChangeAspect="1"/>
          </p:cNvPicPr>
          <p:nvPr/>
        </p:nvPicPr>
        <p:blipFill>
          <a:blip r:embed="rId2"/>
          <a:stretch>
            <a:fillRect/>
          </a:stretch>
        </p:blipFill>
        <p:spPr>
          <a:xfrm>
            <a:off x="11312425" y="6831269"/>
            <a:ext cx="3505202" cy="1346202"/>
          </a:xfrm>
          <a:prstGeom prst="rect">
            <a:avLst/>
          </a:prstGeom>
          <a:ln w="12700">
            <a:miter lim="400000"/>
          </a:ln>
        </p:spPr>
      </p:pic>
    </p:spTree>
    <p:extLst>
      <p:ext uri="{BB962C8B-B14F-4D97-AF65-F5344CB8AC3E}">
        <p14:creationId xmlns:p14="http://schemas.microsoft.com/office/powerpoint/2010/main" val="344855782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4456D-2C36-B331-2524-31F1844A7892}"/>
            </a:ext>
          </a:extLst>
        </p:cNvPr>
        <p:cNvGrpSpPr/>
        <p:nvPr/>
      </p:nvGrpSpPr>
      <p:grpSpPr>
        <a:xfrm>
          <a:off x="0" y="0"/>
          <a:ext cx="0" cy="0"/>
          <a:chOff x="0" y="0"/>
          <a:chExt cx="0" cy="0"/>
        </a:xfrm>
      </p:grpSpPr>
      <p:sp>
        <p:nvSpPr>
          <p:cNvPr id="208" name="Text 0">
            <a:extLst>
              <a:ext uri="{FF2B5EF4-FFF2-40B4-BE49-F238E27FC236}">
                <a16:creationId xmlns:a16="http://schemas.microsoft.com/office/drawing/2014/main" id="{76045F0C-AE06-D7AA-0B47-0ED096C4C65C}"/>
              </a:ext>
            </a:extLst>
          </p:cNvPr>
          <p:cNvSpPr txBox="1"/>
          <p:nvPr/>
        </p:nvSpPr>
        <p:spPr>
          <a:xfrm>
            <a:off x="837723" y="655796"/>
            <a:ext cx="6921767" cy="677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nSpc>
                <a:spcPts val="5500"/>
              </a:lnSpc>
              <a:defRPr sz="4400">
                <a:solidFill>
                  <a:srgbClr val="1F1E1E"/>
                </a:solidFill>
                <a:latin typeface="Red Hat Text"/>
                <a:ea typeface="Red Hat Text"/>
                <a:cs typeface="Red Hat Text"/>
                <a:sym typeface="Red Hat Text"/>
              </a:defRPr>
            </a:lvl1pPr>
          </a:lstStyle>
          <a:p>
            <a:r>
              <a:rPr lang="en-US" dirty="0"/>
              <a:t>DQN Learning Process in DRLE</a:t>
            </a:r>
          </a:p>
        </p:txBody>
      </p:sp>
      <p:sp>
        <p:nvSpPr>
          <p:cNvPr id="209" name="Text 1">
            <a:extLst>
              <a:ext uri="{FF2B5EF4-FFF2-40B4-BE49-F238E27FC236}">
                <a16:creationId xmlns:a16="http://schemas.microsoft.com/office/drawing/2014/main" id="{391FA134-C044-CBA9-B03D-2EF9C0F7C49C}"/>
              </a:ext>
            </a:extLst>
          </p:cNvPr>
          <p:cNvSpPr txBox="1"/>
          <p:nvPr/>
        </p:nvSpPr>
        <p:spPr>
          <a:xfrm>
            <a:off x="837723" y="1701402"/>
            <a:ext cx="12256430" cy="6501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lvl1pPr>
              <a:lnSpc>
                <a:spcPts val="3000"/>
              </a:lnSpc>
              <a:defRPr>
                <a:solidFill>
                  <a:srgbClr val="3B3535"/>
                </a:solidFill>
                <a:latin typeface="Roboto Light"/>
                <a:ea typeface="Roboto Light"/>
                <a:cs typeface="Roboto Light"/>
                <a:sym typeface="Roboto Light"/>
              </a:defRPr>
            </a:lvl1pPr>
          </a:lstStyle>
          <a:p>
            <a:r>
              <a:rPr lang="en-US" sz="2000" b="1" dirty="0"/>
              <a:t>Process:</a:t>
            </a:r>
            <a:endParaRPr lang="en-US" dirty="0"/>
          </a:p>
          <a:p>
            <a:pPr marL="285750" indent="-285750">
              <a:buFont typeface="Arial"/>
              <a:buChar char="•"/>
            </a:pPr>
            <a:r>
              <a:rPr lang="en-US" dirty="0"/>
              <a:t>The DQN agent takes this input and estimates how good each possible action would be </a:t>
            </a:r>
          </a:p>
          <a:p>
            <a:pPr marL="285750" indent="-285750">
              <a:buFont typeface="Arial"/>
              <a:buChar char="•"/>
            </a:pPr>
            <a:r>
              <a:rPr lang="en-US" dirty="0"/>
              <a:t>It uses a neural network to predict these “goodness” values (Q‑values) for every possible action.</a:t>
            </a:r>
          </a:p>
          <a:p>
            <a:pPr marL="285750" indent="-285750">
              <a:buFont typeface="Arial"/>
              <a:buChar char="•"/>
            </a:pPr>
            <a:r>
              <a:rPr lang="en-US" dirty="0"/>
              <a:t>The agent then chooses an action  sometimes the best‑predicted one, sometimes a random one (to explore new strategies).</a:t>
            </a:r>
          </a:p>
          <a:p>
            <a:pPr marL="285750" indent="-285750">
              <a:buFont typeface="Arial"/>
              <a:buChar char="•"/>
            </a:pPr>
            <a:r>
              <a:rPr lang="en-US" dirty="0"/>
              <a:t>After the action is applied, the environment (traffic) changes, and the agent gets feedback in the form of a reward (e.g., reduced queue = positive reward).</a:t>
            </a:r>
          </a:p>
          <a:p>
            <a:endParaRPr lang="en-US" dirty="0"/>
          </a:p>
          <a:p>
            <a:r>
              <a:rPr lang="en-US" b="1" dirty="0"/>
              <a:t>Multi‑Agent Integration:</a:t>
            </a:r>
            <a:endParaRPr lang="en-US" dirty="0"/>
          </a:p>
          <a:p>
            <a:pPr marL="285750" indent="-285750">
              <a:buFont typeface="Arial"/>
              <a:buChar char="•"/>
            </a:pPr>
            <a:r>
              <a:rPr lang="en-US" b="1" dirty="0"/>
              <a:t>Intersection Level:</a:t>
            </a:r>
            <a:r>
              <a:rPr lang="en-US" dirty="0"/>
              <a:t> Simple threshold control for immediate response.</a:t>
            </a:r>
          </a:p>
          <a:p>
            <a:pPr marL="285750" indent="-285750">
              <a:buFont typeface="Arial"/>
              <a:buChar char="•"/>
            </a:pPr>
            <a:r>
              <a:rPr lang="en-US" b="1" dirty="0"/>
              <a:t>Intra‑ES Level (ES1):</a:t>
            </a:r>
            <a:r>
              <a:rPr lang="en-US" dirty="0"/>
              <a:t> Multiple DQN agents optimize their intersections locally.</a:t>
            </a:r>
          </a:p>
          <a:p>
            <a:pPr marL="285750" indent="-285750">
              <a:buFont typeface="Arial"/>
              <a:buChar char="•"/>
            </a:pPr>
            <a:r>
              <a:rPr lang="en-US" b="1" dirty="0"/>
              <a:t>Inter‑ES Level (ES2):</a:t>
            </a:r>
            <a:r>
              <a:rPr lang="en-US" dirty="0"/>
              <a:t> Coordinates ES1 agents and tunes learning parameters in real time.</a:t>
            </a:r>
          </a:p>
          <a:p>
            <a:r>
              <a:rPr lang="en-US" b="1" dirty="0"/>
              <a:t>Why DQN in DRLE?</a:t>
            </a:r>
            <a:endParaRPr lang="en-US" dirty="0"/>
          </a:p>
          <a:p>
            <a:pPr marL="285750" indent="-285750">
              <a:buFont typeface="Arial"/>
              <a:buChar char="•"/>
            </a:pPr>
            <a:r>
              <a:rPr lang="en-US" dirty="0"/>
              <a:t>Handles large state spaces better than basic Q‑learning.</a:t>
            </a:r>
          </a:p>
          <a:p>
            <a:pPr marL="285750" indent="-285750">
              <a:buFont typeface="Arial"/>
              <a:buChar char="•"/>
            </a:pPr>
            <a:r>
              <a:rPr lang="en-US" dirty="0"/>
              <a:t>Learns adaptively from live IoV data.</a:t>
            </a:r>
          </a:p>
          <a:p>
            <a:pPr marL="285750" indent="-285750">
              <a:buFont typeface="Arial"/>
              <a:buChar char="•"/>
            </a:pPr>
            <a:r>
              <a:rPr lang="en-US" dirty="0"/>
              <a:t>Scales well in a decentralized multi‑agent setup.</a:t>
            </a:r>
          </a:p>
          <a:p>
            <a:endParaRPr lang="en-US" dirty="0"/>
          </a:p>
        </p:txBody>
      </p:sp>
      <p:pic>
        <p:nvPicPr>
          <p:cNvPr id="214" name="pasted-movie.png" descr="pasted-movie.png">
            <a:extLst>
              <a:ext uri="{FF2B5EF4-FFF2-40B4-BE49-F238E27FC236}">
                <a16:creationId xmlns:a16="http://schemas.microsoft.com/office/drawing/2014/main" id="{28FF6247-ACFF-F3EA-0F4A-41CDAC76FEEF}"/>
              </a:ext>
            </a:extLst>
          </p:cNvPr>
          <p:cNvPicPr>
            <a:picLocks noChangeAspect="1"/>
          </p:cNvPicPr>
          <p:nvPr/>
        </p:nvPicPr>
        <p:blipFill>
          <a:blip r:embed="rId2"/>
          <a:stretch>
            <a:fillRect/>
          </a:stretch>
        </p:blipFill>
        <p:spPr>
          <a:xfrm>
            <a:off x="11312425" y="6831269"/>
            <a:ext cx="3505202" cy="1346202"/>
          </a:xfrm>
          <a:prstGeom prst="rect">
            <a:avLst/>
          </a:prstGeom>
          <a:ln w="12700">
            <a:miter lim="400000"/>
          </a:ln>
        </p:spPr>
      </p:pic>
    </p:spTree>
    <p:extLst>
      <p:ext uri="{BB962C8B-B14F-4D97-AF65-F5344CB8AC3E}">
        <p14:creationId xmlns:p14="http://schemas.microsoft.com/office/powerpoint/2010/main" val="272857225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 0"/>
          <p:cNvSpPr txBox="1"/>
          <p:nvPr/>
        </p:nvSpPr>
        <p:spPr>
          <a:xfrm>
            <a:off x="714374" y="561259"/>
            <a:ext cx="10269278" cy="585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4700"/>
              </a:lnSpc>
              <a:defRPr sz="3700">
                <a:solidFill>
                  <a:srgbClr val="1F1E1E"/>
                </a:solidFill>
                <a:latin typeface="Red Hat Text"/>
                <a:ea typeface="Red Hat Text"/>
                <a:cs typeface="Red Hat Text"/>
                <a:sym typeface="Red Hat Text"/>
              </a:defRPr>
            </a:lvl1pPr>
          </a:lstStyle>
          <a:p>
            <a:r>
              <a:t>The Urban Traffic Dilemma: A Growing Challenge</a:t>
            </a:r>
          </a:p>
        </p:txBody>
      </p:sp>
      <p:sp>
        <p:nvSpPr>
          <p:cNvPr id="136" name="Text 1"/>
          <p:cNvSpPr txBox="1"/>
          <p:nvPr/>
        </p:nvSpPr>
        <p:spPr>
          <a:xfrm>
            <a:off x="714375" y="1569719"/>
            <a:ext cx="13201650" cy="12535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spAutoFit/>
          </a:bodyPr>
          <a:lstStyle>
            <a:lvl1pPr>
              <a:lnSpc>
                <a:spcPts val="2500"/>
              </a:lnSpc>
              <a:defRPr sz="1600">
                <a:solidFill>
                  <a:srgbClr val="3B3535"/>
                </a:solidFill>
                <a:latin typeface="Roboto Light"/>
                <a:ea typeface="Roboto Light"/>
                <a:cs typeface="Roboto Light"/>
                <a:sym typeface="Roboto Light"/>
              </a:defRPr>
            </a:lvl1pPr>
          </a:lstStyle>
          <a:p>
            <a:r>
              <a:rPr lang="en-US" dirty="0"/>
              <a:t>Urban traffic congestion is worsening despite advances in connected vehicles and real-time data. Traditional and centralized traffic light systems struggle to adapt quickly or scale efficiently across large networks. Many modern approaches remain limited by high computational demands, reliance on perfect models, or lack of proven real-world performance.</a:t>
            </a:r>
            <a:endParaRPr lang="en-US"/>
          </a:p>
          <a:p>
            <a:endParaRPr lang="en-US" dirty="0"/>
          </a:p>
        </p:txBody>
      </p:sp>
      <p:pic>
        <p:nvPicPr>
          <p:cNvPr id="137" name="Image 0" descr="Image 0"/>
          <p:cNvPicPr>
            <a:picLocks noChangeAspect="1"/>
          </p:cNvPicPr>
          <p:nvPr/>
        </p:nvPicPr>
        <p:blipFill>
          <a:blip r:embed="rId2"/>
          <a:stretch>
            <a:fillRect/>
          </a:stretch>
        </p:blipFill>
        <p:spPr>
          <a:xfrm>
            <a:off x="1940004" y="2452210"/>
            <a:ext cx="10715103" cy="5765182"/>
          </a:xfrm>
          <a:prstGeom prst="rect">
            <a:avLst/>
          </a:prstGeom>
          <a:ln w="12700">
            <a:miter lim="400000"/>
          </a:ln>
        </p:spPr>
      </p:pic>
      <p:sp>
        <p:nvSpPr>
          <p:cNvPr id="138" name="Text 2"/>
          <p:cNvSpPr txBox="1"/>
          <p:nvPr/>
        </p:nvSpPr>
        <p:spPr>
          <a:xfrm>
            <a:off x="6905893" y="3007493"/>
            <a:ext cx="1881925"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1500"/>
              </a:lnSpc>
              <a:defRPr sz="1200">
                <a:solidFill>
                  <a:srgbClr val="3B3535"/>
                </a:solidFill>
                <a:latin typeface="Red Hat Text"/>
                <a:ea typeface="Red Hat Text"/>
                <a:cs typeface="Red Hat Text"/>
                <a:sym typeface="Red Hat Text"/>
              </a:defRPr>
            </a:lvl1pPr>
          </a:lstStyle>
          <a:p>
            <a:r>
              <a:rPr sz="1800" dirty="0"/>
              <a:t>Visible Traffic Issues</a:t>
            </a:r>
          </a:p>
        </p:txBody>
      </p:sp>
      <p:pic>
        <p:nvPicPr>
          <p:cNvPr id="139" name="Image 1" descr="Image 1"/>
          <p:cNvPicPr>
            <a:picLocks noChangeAspect="1"/>
          </p:cNvPicPr>
          <p:nvPr/>
        </p:nvPicPr>
        <p:blipFill>
          <a:blip r:embed="rId3"/>
          <a:stretch>
            <a:fillRect/>
          </a:stretch>
        </p:blipFill>
        <p:spPr>
          <a:xfrm>
            <a:off x="6212818" y="3056795"/>
            <a:ext cx="264031" cy="264029"/>
          </a:xfrm>
          <a:prstGeom prst="rect">
            <a:avLst/>
          </a:prstGeom>
          <a:ln w="12700">
            <a:miter lim="400000"/>
          </a:ln>
        </p:spPr>
      </p:pic>
      <p:sp>
        <p:nvSpPr>
          <p:cNvPr id="140" name="Text 3"/>
          <p:cNvSpPr txBox="1"/>
          <p:nvPr/>
        </p:nvSpPr>
        <p:spPr>
          <a:xfrm>
            <a:off x="6905893" y="4063612"/>
            <a:ext cx="3726982"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1500"/>
              </a:lnSpc>
              <a:defRPr sz="1200">
                <a:solidFill>
                  <a:srgbClr val="3B3535"/>
                </a:solidFill>
                <a:latin typeface="Red Hat Text"/>
                <a:ea typeface="Red Hat Text"/>
                <a:cs typeface="Red Hat Text"/>
                <a:sym typeface="Red Hat Text"/>
              </a:defRPr>
            </a:lvl1pPr>
          </a:lstStyle>
          <a:p>
            <a:r>
              <a:rPr lang="en-US" sz="1800" dirty="0"/>
              <a:t>Traditional traffic light systems are rigi</a:t>
            </a:r>
            <a:r>
              <a:rPr lang="en-US" sz="1800" b="1" dirty="0"/>
              <a:t>d</a:t>
            </a:r>
            <a:endParaRPr lang="en-US" sz="1800" dirty="0"/>
          </a:p>
        </p:txBody>
      </p:sp>
      <p:pic>
        <p:nvPicPr>
          <p:cNvPr id="141" name="Image 2" descr="Image 2"/>
          <p:cNvPicPr>
            <a:picLocks noChangeAspect="1"/>
          </p:cNvPicPr>
          <p:nvPr/>
        </p:nvPicPr>
        <p:blipFill>
          <a:blip r:embed="rId4"/>
          <a:stretch>
            <a:fillRect/>
          </a:stretch>
        </p:blipFill>
        <p:spPr>
          <a:xfrm>
            <a:off x="6212818" y="4112912"/>
            <a:ext cx="264031" cy="264031"/>
          </a:xfrm>
          <a:prstGeom prst="rect">
            <a:avLst/>
          </a:prstGeom>
          <a:ln w="12700">
            <a:miter lim="400000"/>
          </a:ln>
        </p:spPr>
      </p:pic>
      <p:sp>
        <p:nvSpPr>
          <p:cNvPr id="142" name="Text 4"/>
          <p:cNvSpPr txBox="1"/>
          <p:nvPr/>
        </p:nvSpPr>
        <p:spPr>
          <a:xfrm>
            <a:off x="6905893" y="5166619"/>
            <a:ext cx="4569562" cy="3975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500"/>
              </a:lnSpc>
              <a:defRPr sz="1200">
                <a:solidFill>
                  <a:srgbClr val="3B3535"/>
                </a:solidFill>
                <a:latin typeface="Red Hat Text"/>
                <a:ea typeface="Red Hat Text"/>
                <a:cs typeface="Red Hat Text"/>
                <a:sym typeface="Red Hat Text"/>
              </a:defRPr>
            </a:lvl1pPr>
          </a:lstStyle>
          <a:p>
            <a:r>
              <a:rPr lang="en-US" sz="1800" dirty="0"/>
              <a:t>Centralized control systems struggle to handle large-scale city network</a:t>
            </a:r>
            <a:r>
              <a:rPr lang="en-US" b="1" dirty="0"/>
              <a:t>s</a:t>
            </a:r>
            <a:endParaRPr lang="en-US" dirty="0"/>
          </a:p>
        </p:txBody>
      </p:sp>
      <p:pic>
        <p:nvPicPr>
          <p:cNvPr id="143" name="Image 3" descr="Image 3"/>
          <p:cNvPicPr>
            <a:picLocks noChangeAspect="1"/>
          </p:cNvPicPr>
          <p:nvPr/>
        </p:nvPicPr>
        <p:blipFill>
          <a:blip r:embed="rId3"/>
          <a:stretch>
            <a:fillRect/>
          </a:stretch>
        </p:blipFill>
        <p:spPr>
          <a:xfrm>
            <a:off x="6212818" y="5169029"/>
            <a:ext cx="264031" cy="264031"/>
          </a:xfrm>
          <a:prstGeom prst="rect">
            <a:avLst/>
          </a:prstGeom>
          <a:ln w="12700">
            <a:miter lim="400000"/>
          </a:ln>
        </p:spPr>
      </p:pic>
      <p:sp>
        <p:nvSpPr>
          <p:cNvPr id="144" name="Text 5"/>
          <p:cNvSpPr txBox="1"/>
          <p:nvPr/>
        </p:nvSpPr>
        <p:spPr>
          <a:xfrm>
            <a:off x="6905893" y="6175845"/>
            <a:ext cx="2568011"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1500"/>
              </a:lnSpc>
              <a:defRPr sz="1200">
                <a:solidFill>
                  <a:srgbClr val="3B3535"/>
                </a:solidFill>
                <a:latin typeface="Red Hat Text"/>
                <a:ea typeface="Red Hat Text"/>
                <a:cs typeface="Red Hat Text"/>
                <a:sym typeface="Red Hat Text"/>
              </a:defRPr>
            </a:lvl1pPr>
          </a:lstStyle>
          <a:p>
            <a:r>
              <a:rPr lang="en-US" sz="1800" dirty="0"/>
              <a:t>Current advanced method</a:t>
            </a:r>
            <a:r>
              <a:rPr lang="en-US" b="1" dirty="0"/>
              <a:t>s</a:t>
            </a:r>
            <a:r>
              <a:rPr lang="en-US" dirty="0"/>
              <a:t> </a:t>
            </a:r>
            <a:endParaRPr dirty="0"/>
          </a:p>
        </p:txBody>
      </p:sp>
      <p:pic>
        <p:nvPicPr>
          <p:cNvPr id="145" name="Image 4" descr="Image 4"/>
          <p:cNvPicPr>
            <a:picLocks noChangeAspect="1"/>
          </p:cNvPicPr>
          <p:nvPr/>
        </p:nvPicPr>
        <p:blipFill>
          <a:blip r:embed="rId5"/>
          <a:stretch>
            <a:fillRect/>
          </a:stretch>
        </p:blipFill>
        <p:spPr>
          <a:xfrm>
            <a:off x="6212818" y="6225144"/>
            <a:ext cx="264031" cy="264031"/>
          </a:xfrm>
          <a:prstGeom prst="rect">
            <a:avLst/>
          </a:prstGeom>
          <a:ln w="12700">
            <a:miter lim="400000"/>
          </a:ln>
        </p:spPr>
      </p:pic>
      <p:sp>
        <p:nvSpPr>
          <p:cNvPr id="146" name="Text 6"/>
          <p:cNvSpPr txBox="1"/>
          <p:nvPr/>
        </p:nvSpPr>
        <p:spPr>
          <a:xfrm>
            <a:off x="6905893" y="7245163"/>
            <a:ext cx="4913204"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1500"/>
              </a:lnSpc>
              <a:defRPr sz="1200">
                <a:solidFill>
                  <a:srgbClr val="3B3535"/>
                </a:solidFill>
                <a:latin typeface="Red Hat Text"/>
                <a:ea typeface="Red Hat Text"/>
                <a:cs typeface="Red Hat Text"/>
                <a:sym typeface="Red Hat Text"/>
              </a:defRPr>
            </a:lvl1pPr>
          </a:lstStyle>
          <a:p>
            <a:r>
              <a:rPr lang="en-US" sz="1800" dirty="0"/>
              <a:t>Many existing solutions lack real-world </a:t>
            </a:r>
            <a:r>
              <a:rPr lang="en-US" sz="1800" err="1"/>
              <a:t>deployability</a:t>
            </a:r>
            <a:endParaRPr lang="en-US" sz="1800"/>
          </a:p>
        </p:txBody>
      </p:sp>
      <p:pic>
        <p:nvPicPr>
          <p:cNvPr id="147" name="Image 5" descr="Image 5"/>
          <p:cNvPicPr>
            <a:picLocks noChangeAspect="1"/>
          </p:cNvPicPr>
          <p:nvPr/>
        </p:nvPicPr>
        <p:blipFill>
          <a:blip r:embed="rId6"/>
          <a:stretch>
            <a:fillRect/>
          </a:stretch>
        </p:blipFill>
        <p:spPr>
          <a:xfrm>
            <a:off x="6212818" y="7294464"/>
            <a:ext cx="264031" cy="264031"/>
          </a:xfrm>
          <a:prstGeom prst="rect">
            <a:avLst/>
          </a:prstGeom>
          <a:ln w="12700">
            <a:miter lim="400000"/>
          </a:ln>
        </p:spPr>
      </p:pic>
      <p:pic>
        <p:nvPicPr>
          <p:cNvPr id="148" name="pasted-movie.png" descr="pasted-movie.png"/>
          <p:cNvPicPr>
            <a:picLocks noChangeAspect="1"/>
          </p:cNvPicPr>
          <p:nvPr/>
        </p:nvPicPr>
        <p:blipFill>
          <a:blip r:embed="rId7"/>
          <a:stretch>
            <a:fillRect/>
          </a:stretch>
        </p:blipFill>
        <p:spPr>
          <a:xfrm>
            <a:off x="11298611" y="6914160"/>
            <a:ext cx="3505202" cy="134620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C3553-1173-8B27-2013-CD5E65E852D1}"/>
            </a:ext>
          </a:extLst>
        </p:cNvPr>
        <p:cNvGrpSpPr/>
        <p:nvPr/>
      </p:nvGrpSpPr>
      <p:grpSpPr>
        <a:xfrm>
          <a:off x="0" y="0"/>
          <a:ext cx="0" cy="0"/>
          <a:chOff x="0" y="0"/>
          <a:chExt cx="0" cy="0"/>
        </a:xfrm>
      </p:grpSpPr>
      <p:sp>
        <p:nvSpPr>
          <p:cNvPr id="158" name="Text 0">
            <a:extLst>
              <a:ext uri="{FF2B5EF4-FFF2-40B4-BE49-F238E27FC236}">
                <a16:creationId xmlns:a16="http://schemas.microsoft.com/office/drawing/2014/main" id="{C9C32FDC-AD8A-D716-ED1C-82399C3E6164}"/>
              </a:ext>
            </a:extLst>
          </p:cNvPr>
          <p:cNvSpPr txBox="1"/>
          <p:nvPr/>
        </p:nvSpPr>
        <p:spPr>
          <a:xfrm>
            <a:off x="837723" y="1476256"/>
            <a:ext cx="11339315"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1F1E1E"/>
                </a:solidFill>
                <a:latin typeface="Red Hat Text"/>
                <a:ea typeface="Red Hat Text"/>
                <a:cs typeface="Red Hat Text"/>
                <a:sym typeface="Red Hat Text"/>
              </a:defRPr>
            </a:lvl1pPr>
          </a:lstStyle>
          <a:p>
            <a:r>
              <a:t>Limitations of Existing Traffic Control Methods</a:t>
            </a:r>
          </a:p>
        </p:txBody>
      </p:sp>
      <p:sp>
        <p:nvSpPr>
          <p:cNvPr id="170" name="Text 12">
            <a:extLst>
              <a:ext uri="{FF2B5EF4-FFF2-40B4-BE49-F238E27FC236}">
                <a16:creationId xmlns:a16="http://schemas.microsoft.com/office/drawing/2014/main" id="{43991DB6-F331-9D9B-4EC0-F390E6DAD4C6}"/>
              </a:ext>
            </a:extLst>
          </p:cNvPr>
          <p:cNvSpPr txBox="1"/>
          <p:nvPr/>
        </p:nvSpPr>
        <p:spPr>
          <a:xfrm>
            <a:off x="693951" y="2915500"/>
            <a:ext cx="11621617" cy="3450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lvl1pPr>
              <a:lnSpc>
                <a:spcPts val="2700"/>
              </a:lnSpc>
              <a:defRPr sz="2200">
                <a:solidFill>
                  <a:srgbClr val="3B3535"/>
                </a:solidFill>
                <a:latin typeface="Red Hat Text"/>
                <a:ea typeface="Red Hat Text"/>
                <a:cs typeface="Red Hat Text"/>
                <a:sym typeface="Red Hat Text"/>
              </a:defRPr>
            </a:lvl1pPr>
          </a:lstStyle>
          <a:p>
            <a:pPr marL="285750" indent="-285750">
              <a:buFont typeface="Arial"/>
              <a:buChar char="•"/>
            </a:pPr>
            <a:r>
              <a:rPr lang="en-US" sz="2800" b="1" dirty="0"/>
              <a:t>Linear Programming</a:t>
            </a:r>
            <a:r>
              <a:rPr lang="en-US" sz="2800" dirty="0"/>
              <a:t> – Optimizes signals using traffic models but needs highly accurate data, lacks learning ability, and can’t adapt to unexpected situations.</a:t>
            </a:r>
            <a:br>
              <a:rPr lang="en-US" sz="2800" dirty="0"/>
            </a:br>
            <a:endParaRPr lang="en-US" sz="2800" dirty="0"/>
          </a:p>
          <a:p>
            <a:pPr marL="285750" indent="-285750">
              <a:buFont typeface="Arial"/>
              <a:buChar char="•"/>
            </a:pPr>
            <a:r>
              <a:rPr lang="en-US" sz="2800" b="1" dirty="0"/>
              <a:t>Single‑Agent RL</a:t>
            </a:r>
            <a:r>
              <a:rPr lang="en-US" sz="2800" dirty="0"/>
              <a:t> – One controller for all intersections; suffers from huge state/action spaces, making it slow and resource‑heavy for large cities.</a:t>
            </a:r>
            <a:br>
              <a:rPr lang="en-US" sz="2800" dirty="0"/>
            </a:br>
            <a:endParaRPr lang="en-US" sz="2800" dirty="0"/>
          </a:p>
          <a:p>
            <a:pPr marL="285750" indent="-285750">
              <a:buFont typeface="Arial"/>
              <a:buChar char="•"/>
            </a:pPr>
            <a:r>
              <a:rPr lang="en-US" sz="2800" b="1" dirty="0"/>
              <a:t>Multi‑Agent RL</a:t>
            </a:r>
            <a:r>
              <a:rPr lang="en-US" sz="2800" dirty="0"/>
              <a:t> – Multiple controllers reduce complexity, but existing methods are often not deployable, lack proof of optimality, and use non‑standard simulators that limit reproducibility.</a:t>
            </a:r>
          </a:p>
          <a:p>
            <a:endParaRPr lang="en-US" dirty="0"/>
          </a:p>
        </p:txBody>
      </p:sp>
      <p:pic>
        <p:nvPicPr>
          <p:cNvPr id="179" name="pasted-movie.png" descr="pasted-movie.png">
            <a:extLst>
              <a:ext uri="{FF2B5EF4-FFF2-40B4-BE49-F238E27FC236}">
                <a16:creationId xmlns:a16="http://schemas.microsoft.com/office/drawing/2014/main" id="{ACD0FE31-C065-13E5-8A37-19D5E5DBA404}"/>
              </a:ext>
            </a:extLst>
          </p:cNvPr>
          <p:cNvPicPr>
            <a:picLocks noChangeAspect="1"/>
          </p:cNvPicPr>
          <p:nvPr/>
        </p:nvPicPr>
        <p:blipFill>
          <a:blip r:embed="rId2"/>
          <a:stretch>
            <a:fillRect/>
          </a:stretch>
        </p:blipFill>
        <p:spPr>
          <a:xfrm>
            <a:off x="11298611" y="6914160"/>
            <a:ext cx="3505202" cy="1346202"/>
          </a:xfrm>
          <a:prstGeom prst="rect">
            <a:avLst/>
          </a:prstGeom>
          <a:ln w="12700">
            <a:miter lim="400000"/>
          </a:ln>
        </p:spPr>
      </p:pic>
    </p:spTree>
    <p:extLst>
      <p:ext uri="{BB962C8B-B14F-4D97-AF65-F5344CB8AC3E}">
        <p14:creationId xmlns:p14="http://schemas.microsoft.com/office/powerpoint/2010/main" val="129653200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 0"/>
          <p:cNvSpPr txBox="1"/>
          <p:nvPr/>
        </p:nvSpPr>
        <p:spPr>
          <a:xfrm>
            <a:off x="837723" y="1476256"/>
            <a:ext cx="7530908" cy="677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nSpc>
                <a:spcPts val="5500"/>
              </a:lnSpc>
              <a:defRPr sz="4400">
                <a:solidFill>
                  <a:srgbClr val="1F1E1E"/>
                </a:solidFill>
                <a:latin typeface="Red Hat Text"/>
                <a:ea typeface="Red Hat Text"/>
                <a:cs typeface="Red Hat Text"/>
                <a:sym typeface="Red Hat Text"/>
              </a:defRPr>
            </a:lvl1pPr>
          </a:lstStyle>
          <a:p>
            <a:r>
              <a:rPr lang="en-US" dirty="0"/>
              <a:t>Approach Proposed in The Paper</a:t>
            </a:r>
          </a:p>
        </p:txBody>
      </p:sp>
      <p:sp>
        <p:nvSpPr>
          <p:cNvPr id="170" name="Text 12"/>
          <p:cNvSpPr txBox="1"/>
          <p:nvPr/>
        </p:nvSpPr>
        <p:spPr>
          <a:xfrm>
            <a:off x="693951" y="2387962"/>
            <a:ext cx="11621617" cy="587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2700"/>
              </a:lnSpc>
              <a:defRPr sz="2200">
                <a:solidFill>
                  <a:srgbClr val="3B3535"/>
                </a:solidFill>
                <a:latin typeface="Red Hat Text"/>
                <a:ea typeface="Red Hat Text"/>
                <a:cs typeface="Red Hat Text"/>
                <a:sym typeface="Red Hat Text"/>
              </a:defRPr>
            </a:lvl1pPr>
          </a:lstStyle>
          <a:p>
            <a:r>
              <a:rPr lang="en-US" sz="2000" dirty="0"/>
              <a:t>This paper proposes </a:t>
            </a:r>
            <a:r>
              <a:rPr lang="en-US" sz="2000" b="1" dirty="0"/>
              <a:t>Decentralized Reinforcement Learning at the Edge (DRLE)</a:t>
            </a:r>
            <a:r>
              <a:rPr lang="en-US" sz="2000" dirty="0"/>
              <a:t> to tackle urban traffic</a:t>
            </a:r>
            <a:br>
              <a:rPr lang="en-US" sz="2000" dirty="0"/>
            </a:br>
            <a:br>
              <a:rPr lang="en-US" sz="2000" dirty="0"/>
            </a:br>
            <a:r>
              <a:rPr lang="en-US" sz="2000" dirty="0"/>
              <a:t> congestion by combining the Internet of Vehicles (IoV) with edge computing. Unlike existing multi‑agent RL</a:t>
            </a:r>
            <a:br>
              <a:rPr lang="en-US" sz="2000" dirty="0"/>
            </a:br>
            <a:br>
              <a:rPr lang="en-US" sz="2000" dirty="0"/>
            </a:br>
            <a:r>
              <a:rPr lang="en-US" sz="2000" dirty="0"/>
              <a:t> methods, which often lack real‑world </a:t>
            </a:r>
            <a:r>
              <a:rPr lang="en-US" sz="2000" dirty="0" err="1"/>
              <a:t>deployability</a:t>
            </a:r>
            <a:r>
              <a:rPr lang="en-US" sz="2000" dirty="0"/>
              <a:t>, mathematical proof of optimality, and credible large‑scale</a:t>
            </a:r>
            <a:br>
              <a:rPr lang="en-US" sz="2000" dirty="0"/>
            </a:br>
            <a:br>
              <a:rPr lang="en-US" sz="2000" dirty="0"/>
            </a:br>
            <a:r>
              <a:rPr lang="en-US" sz="2000" dirty="0"/>
              <a:t> testing, DRLE addresses all three. It uses multiple local agents each controlling its own intersection organized</a:t>
            </a:r>
            <a:br>
              <a:rPr lang="en-US" sz="2000" dirty="0"/>
            </a:br>
            <a:br>
              <a:rPr lang="en-US" sz="2000" dirty="0"/>
            </a:br>
            <a:r>
              <a:rPr lang="en-US" sz="2000" dirty="0"/>
              <a:t> in a three‑level edge computing hierarchy. Real‑time traffic data from connected vehicles is processed at nearby</a:t>
            </a:r>
            <a:br>
              <a:rPr lang="en-US" sz="2000" dirty="0"/>
            </a:br>
            <a:br>
              <a:rPr lang="en-US" sz="2000" dirty="0"/>
            </a:br>
            <a:r>
              <a:rPr lang="en-US" sz="2000" dirty="0"/>
              <a:t> edge servers, enabling low‑latency, scalable, and adaptive traffic light control. The approach is mathematically</a:t>
            </a:r>
            <a:br>
              <a:rPr lang="en-US" sz="2000" dirty="0"/>
            </a:br>
            <a:br>
              <a:rPr lang="en-US" sz="2000" dirty="0"/>
            </a:br>
            <a:r>
              <a:rPr lang="en-US" sz="2000" dirty="0"/>
              <a:t> proven to achieve global optimal performance and is validated through large‑scale simulations on open‑</a:t>
            </a:r>
            <a:br>
              <a:rPr lang="en-US" sz="2000" dirty="0"/>
            </a:br>
            <a:br>
              <a:rPr lang="en-US" sz="2000" dirty="0"/>
            </a:br>
            <a:r>
              <a:rPr lang="en-US" sz="2000" dirty="0"/>
              <a:t>source platforms, showing faster convergence and better efficiency than existing methods.</a:t>
            </a:r>
          </a:p>
          <a:p>
            <a:endParaRPr lang="en-US" dirty="0"/>
          </a:p>
        </p:txBody>
      </p:sp>
      <p:pic>
        <p:nvPicPr>
          <p:cNvPr id="179" name="pasted-movie.png" descr="pasted-movie.png"/>
          <p:cNvPicPr>
            <a:picLocks noChangeAspect="1"/>
          </p:cNvPicPr>
          <p:nvPr/>
        </p:nvPicPr>
        <p:blipFill>
          <a:blip r:embed="rId2"/>
          <a:stretch>
            <a:fillRect/>
          </a:stretch>
        </p:blipFill>
        <p:spPr>
          <a:xfrm>
            <a:off x="11298611" y="6914160"/>
            <a:ext cx="3505202" cy="1346202"/>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 0"/>
          <p:cNvSpPr txBox="1"/>
          <p:nvPr/>
        </p:nvSpPr>
        <p:spPr>
          <a:xfrm>
            <a:off x="837722" y="2027396"/>
            <a:ext cx="6424167" cy="687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5500"/>
              </a:lnSpc>
              <a:defRPr sz="4400">
                <a:solidFill>
                  <a:srgbClr val="1F1E1E"/>
                </a:solidFill>
                <a:latin typeface="Red Hat Text"/>
                <a:ea typeface="Red Hat Text"/>
                <a:cs typeface="Red Hat Text"/>
                <a:sym typeface="Red Hat Text"/>
              </a:defRPr>
            </a:lvl1pPr>
          </a:lstStyle>
          <a:p>
            <a:r>
              <a:t>Why it's an Edge Problem</a:t>
            </a:r>
          </a:p>
        </p:txBody>
      </p:sp>
      <p:sp>
        <p:nvSpPr>
          <p:cNvPr id="2" name="TextBox 1">
            <a:extLst>
              <a:ext uri="{FF2B5EF4-FFF2-40B4-BE49-F238E27FC236}">
                <a16:creationId xmlns:a16="http://schemas.microsoft.com/office/drawing/2014/main" id="{91EE3660-FCC2-F132-667E-19C2F5AF0F6F}"/>
              </a:ext>
            </a:extLst>
          </p:cNvPr>
          <p:cNvSpPr txBox="1"/>
          <p:nvPr/>
        </p:nvSpPr>
        <p:spPr>
          <a:xfrm>
            <a:off x="800909" y="3032947"/>
            <a:ext cx="11452166" cy="4431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t" anchorCtr="0" forceAA="0" compatLnSpc="1">
            <a:prstTxWarp prst="textNoShape">
              <a:avLst/>
            </a:prstTxWarp>
            <a:spAutoFit/>
          </a:bodyPr>
          <a:lstStyle/>
          <a:p>
            <a:pPr marL="285750" indent="-285750">
              <a:buFont typeface="Arial"/>
              <a:buChar char="•"/>
            </a:pPr>
            <a:r>
              <a:rPr lang="en-US" sz="2400" b="1" dirty="0">
                <a:ea typeface="+mj-lt"/>
                <a:cs typeface="+mj-lt"/>
              </a:rPr>
              <a:t>Latency Requirements</a:t>
            </a:r>
            <a:r>
              <a:rPr lang="en-US" sz="2400" dirty="0">
                <a:ea typeface="+mj-lt"/>
                <a:cs typeface="+mj-lt"/>
              </a:rPr>
              <a:t> – Traffic lights need to respond in real time to changing traffic flow. If all data had to go to a distant cloud server first, delays could make the control decisions outdated. Edge computing processes data closer to intersections, reducing reaction time.</a:t>
            </a:r>
            <a:endParaRPr lang="en-US" sz="2400" dirty="0"/>
          </a:p>
          <a:p>
            <a:pPr marL="285750" indent="-285750">
              <a:buFont typeface="Arial"/>
              <a:buChar char="•"/>
            </a:pPr>
            <a:r>
              <a:rPr lang="en-US" sz="2400" b="1" dirty="0">
                <a:ea typeface="+mj-lt"/>
                <a:cs typeface="+mj-lt"/>
              </a:rPr>
              <a:t>Scalability</a:t>
            </a:r>
            <a:r>
              <a:rPr lang="en-US" sz="2400" dirty="0">
                <a:ea typeface="+mj-lt"/>
                <a:cs typeface="+mj-lt"/>
              </a:rPr>
              <a:t> – A centralized system would have to handle massive amounts of traffic data from an entire city, which becomes slow and inefficient. Edge servers (ES1 and ES2) distribute the load by handling data locally.</a:t>
            </a:r>
            <a:endParaRPr lang="en-US" sz="2400" dirty="0"/>
          </a:p>
          <a:p>
            <a:pPr marL="285750" indent="-285750">
              <a:buFont typeface="Arial"/>
              <a:buChar char="•"/>
            </a:pPr>
            <a:r>
              <a:rPr lang="en-US" sz="2400" b="1" dirty="0">
                <a:ea typeface="+mj-lt"/>
                <a:cs typeface="+mj-lt"/>
              </a:rPr>
              <a:t>Local Data Utilization</a:t>
            </a:r>
            <a:r>
              <a:rPr lang="en-US" sz="2400" dirty="0">
                <a:ea typeface="+mj-lt"/>
                <a:cs typeface="+mj-lt"/>
              </a:rPr>
              <a:t> – IoV devices (vehicles, roadside units) generate valuable data right where the traffic is happening. Processing it at the edge improves accuracy and responsiveness while reducing unnecessary network traffic to the cloud.</a:t>
            </a:r>
            <a:endParaRPr lang="en-US" sz="2400" dirty="0"/>
          </a:p>
          <a:p>
            <a:pPr marL="0" marR="0" indent="0" algn="l" defTabSz="914400">
              <a:lnSpc>
                <a:spcPct val="100000"/>
              </a:lnSpc>
              <a:spcBef>
                <a:spcPts val="0"/>
              </a:spcBef>
              <a:spcAft>
                <a:spcPts val="0"/>
              </a:spcAft>
              <a:buClrTx/>
              <a:buSzTx/>
              <a:buFontTx/>
              <a:buNone/>
              <a:tabLst/>
            </a:pPr>
            <a:endParaRPr lang="en-US" sz="1800" b="0" i="0" u="none" strike="noStrike" cap="none" spc="0" normalizeH="0" baseline="0" dirty="0">
              <a:ln>
                <a:noFill/>
              </a:ln>
              <a:solidFill>
                <a:srgbClr val="000000"/>
              </a:solidFill>
              <a:effectLst/>
              <a:uFillTx/>
              <a:latin typeface="+mj-lt"/>
              <a:ea typeface="+mj-ea"/>
              <a:cs typeface="+mj-cs"/>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EA3949-5DE2-CBD6-9CA8-6E777BDF56F7}"/>
              </a:ext>
            </a:extLst>
          </p:cNvPr>
          <p:cNvSpPr txBox="1"/>
          <p:nvPr/>
        </p:nvSpPr>
        <p:spPr>
          <a:xfrm>
            <a:off x="949569" y="666329"/>
            <a:ext cx="12309231" cy="60324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2000" b="1" dirty="0"/>
              <a:t>State of the Art Literature: Centralized DRL (2018)</a:t>
            </a:r>
          </a:p>
          <a:p>
            <a:endParaRPr kumimoji="0" lang="en-IN" sz="2000" b="0" i="0" u="none" strike="noStrike" cap="none" spc="0" normalizeH="0" baseline="0" dirty="0">
              <a:ln>
                <a:noFill/>
              </a:ln>
              <a:solidFill>
                <a:srgbClr val="000000"/>
              </a:solidFill>
              <a:effectLst/>
              <a:uFillTx/>
              <a:latin typeface="+mj-lt"/>
              <a:ea typeface="+mj-ea"/>
              <a:cs typeface="+mj-cs"/>
              <a:sym typeface="Helvetica"/>
            </a:endParaRPr>
          </a:p>
          <a:p>
            <a:pPr lvl="0" eaLnBrk="0" fontAlgn="base">
              <a:spcBef>
                <a:spcPct val="0"/>
              </a:spcBef>
              <a:spcAft>
                <a:spcPct val="0"/>
              </a:spcAft>
            </a:pPr>
            <a:r>
              <a:rPr lang="en-US" altLang="en-US" sz="2000" b="1" dirty="0">
                <a:solidFill>
                  <a:schemeClr val="tx1"/>
                </a:solidFill>
                <a:latin typeface="Arial" panose="020B0604020202020204" pitchFamily="34" charset="0"/>
              </a:rPr>
              <a:t>Paper:</a:t>
            </a:r>
            <a:r>
              <a:rPr lang="en-US" altLang="en-US" sz="2000" dirty="0">
                <a:solidFill>
                  <a:schemeClr val="tx1"/>
                </a:solidFill>
                <a:latin typeface="Arial" panose="020B0604020202020204" pitchFamily="34" charset="0"/>
              </a:rPr>
              <a:t> Deep Reinforcement Learning for Traffic Light Control in Vehicular Networks</a:t>
            </a:r>
          </a:p>
          <a:p>
            <a:pPr lvl="0" eaLnBrk="0" fontAlgn="base">
              <a:spcBef>
                <a:spcPct val="0"/>
              </a:spcBef>
              <a:spcAft>
                <a:spcPct val="0"/>
              </a:spcAft>
            </a:pPr>
            <a:r>
              <a:rPr lang="en-US" altLang="en-US" sz="2000" b="1" dirty="0">
                <a:solidFill>
                  <a:schemeClr val="tx1"/>
                </a:solidFill>
                <a:latin typeface="Arial" panose="020B0604020202020204" pitchFamily="34" charset="0"/>
              </a:rPr>
              <a:t>Authors:</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Xiaoyuan</a:t>
            </a:r>
            <a:r>
              <a:rPr lang="en-US" altLang="en-US" sz="2000" dirty="0">
                <a:solidFill>
                  <a:schemeClr val="tx1"/>
                </a:solidFill>
                <a:latin typeface="Arial" panose="020B0604020202020204" pitchFamily="34" charset="0"/>
              </a:rPr>
              <a:t> Liang et al.</a:t>
            </a:r>
          </a:p>
          <a:p>
            <a:pPr lvl="0" eaLnBrk="0" fontAlgn="base">
              <a:spcBef>
                <a:spcPct val="0"/>
              </a:spcBef>
              <a:spcAft>
                <a:spcPct val="0"/>
              </a:spcAft>
            </a:pPr>
            <a:endParaRPr lang="en-US" altLang="en-US" dirty="0">
              <a:solidFill>
                <a:schemeClr val="tx1"/>
              </a:solidFill>
              <a:latin typeface="Arial" panose="020B0604020202020204" pitchFamily="34" charset="0"/>
            </a:endParaRPr>
          </a:p>
          <a:p>
            <a:r>
              <a:rPr lang="en-US" dirty="0"/>
              <a:t>His foundational work applied Deep Reinforcement Learning (DRL) with a centralized controller for traffic lights. While effective for single intersections, its limitations became apparent when scaled:</a:t>
            </a:r>
          </a:p>
          <a:p>
            <a:endParaRPr lang="en-US" dirty="0"/>
          </a:p>
          <a:p>
            <a:r>
              <a:rPr lang="en-US" b="1" dirty="0"/>
              <a:t>Scalability Issues</a:t>
            </a:r>
          </a:p>
          <a:p>
            <a:r>
              <a:rPr lang="en-US" dirty="0"/>
              <a:t>Struggled to handle the complexity and data volume of large urban networks.</a:t>
            </a:r>
          </a:p>
          <a:p>
            <a:endParaRPr lang="en-US" b="1" dirty="0"/>
          </a:p>
          <a:p>
            <a:r>
              <a:rPr lang="en-US" b="1" dirty="0"/>
              <a:t>High Latency</a:t>
            </a:r>
          </a:p>
          <a:p>
            <a:r>
              <a:rPr lang="en-US" dirty="0"/>
              <a:t>Centralized data transfer introduced significant delays, making real-time response challenging.</a:t>
            </a:r>
          </a:p>
          <a:p>
            <a:endParaRPr lang="en-US" b="1" dirty="0"/>
          </a:p>
          <a:p>
            <a:r>
              <a:rPr lang="en-US" b="1" dirty="0"/>
              <a:t>Single Point of Failure</a:t>
            </a:r>
          </a:p>
          <a:p>
            <a:r>
              <a:rPr lang="en-US" dirty="0"/>
              <a:t>A breakdown in the central controller could cripple the entire system</a:t>
            </a:r>
          </a:p>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dirty="0">
              <a:ln>
                <a:noFill/>
              </a:ln>
              <a:solidFill>
                <a:srgbClr val="000000"/>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lang="en-IN" dirty="0"/>
          </a:p>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dirty="0">
              <a:ln>
                <a:noFill/>
              </a:ln>
              <a:solidFill>
                <a:srgbClr val="000000"/>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lang="en-IN" dirty="0"/>
          </a:p>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8AB602-B913-2B2C-E92D-DA420FC25D64}"/>
              </a:ext>
            </a:extLst>
          </p:cNvPr>
          <p:cNvSpPr txBox="1"/>
          <p:nvPr/>
        </p:nvSpPr>
        <p:spPr>
          <a:xfrm>
            <a:off x="574431" y="2301297"/>
            <a:ext cx="13716000" cy="3416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b="1" dirty="0"/>
              <a:t>Decentralized Agents</a:t>
            </a:r>
          </a:p>
          <a:p>
            <a:r>
              <a:rPr lang="en-US" dirty="0"/>
              <a:t>Each traffic intersection was assigned its own independent DRL agent for localized control.</a:t>
            </a:r>
          </a:p>
          <a:p>
            <a:endParaRPr lang="en-US" dirty="0"/>
          </a:p>
          <a:p>
            <a:r>
              <a:rPr lang="en-US" b="1" dirty="0"/>
              <a:t>Centralized Training</a:t>
            </a:r>
          </a:p>
          <a:p>
            <a:r>
              <a:rPr lang="en-US" dirty="0"/>
              <a:t>Despite decentralized execution, agents still relied on a centralized critic during the training phase.</a:t>
            </a:r>
          </a:p>
          <a:p>
            <a:endParaRPr lang="en-US" b="1" dirty="0"/>
          </a:p>
          <a:p>
            <a:r>
              <a:rPr lang="en-US" b="1" dirty="0"/>
              <a:t>Enhanced Scalability</a:t>
            </a:r>
          </a:p>
          <a:p>
            <a:r>
              <a:rPr lang="en-US" dirty="0"/>
              <a:t>Significant improvements in handling larger networks and dynamic traffic patterns compared to single-agent systems.</a:t>
            </a:r>
          </a:p>
          <a:p>
            <a:endParaRPr lang="en-US" b="1" dirty="0"/>
          </a:p>
          <a:p>
            <a:r>
              <a:rPr lang="en-US" b="1" dirty="0"/>
              <a:t>Partial Independence</a:t>
            </a:r>
          </a:p>
          <a:p>
            <a:r>
              <a:rPr lang="en-US" dirty="0"/>
              <a:t>While more adaptable, the dependency on a centralized critic for training limited true autonomy.</a:t>
            </a:r>
          </a:p>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dirty="0">
              <a:ln>
                <a:noFill/>
              </a:ln>
              <a:solidFill>
                <a:srgbClr val="000000"/>
              </a:solidFill>
              <a:effectLst/>
              <a:uFillTx/>
              <a:latin typeface="+mj-lt"/>
              <a:ea typeface="+mj-ea"/>
              <a:cs typeface="+mj-cs"/>
              <a:sym typeface="Helvetica"/>
            </a:endParaRPr>
          </a:p>
        </p:txBody>
      </p:sp>
      <p:sp>
        <p:nvSpPr>
          <p:cNvPr id="3" name="Rectangle 1">
            <a:extLst>
              <a:ext uri="{FF2B5EF4-FFF2-40B4-BE49-F238E27FC236}">
                <a16:creationId xmlns:a16="http://schemas.microsoft.com/office/drawing/2014/main" id="{9A468DFC-B286-CEFD-E5E2-3DCD0E7CA31F}"/>
              </a:ext>
            </a:extLst>
          </p:cNvPr>
          <p:cNvSpPr>
            <a:spLocks noChangeArrowheads="1"/>
          </p:cNvSpPr>
          <p:nvPr/>
        </p:nvSpPr>
        <p:spPr bwMode="auto">
          <a:xfrm>
            <a:off x="574431" y="362562"/>
            <a:ext cx="137160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Multi-Agent DRL (2020)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Paper:</a:t>
            </a:r>
            <a:r>
              <a:rPr kumimoji="0" lang="en-US" altLang="en-US" sz="2000" b="0" i="0" u="none" strike="noStrike" cap="none" normalizeH="0" baseline="0" dirty="0">
                <a:ln>
                  <a:noFill/>
                </a:ln>
                <a:solidFill>
                  <a:schemeClr val="tx1"/>
                </a:solidFill>
                <a:effectLst/>
              </a:rPr>
              <a:t> Multi-Agent Deep Reinforcement Learning for Urban Traffic Light Control in Vehicular Networks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By: </a:t>
            </a:r>
            <a:r>
              <a:rPr kumimoji="0" lang="en-US" altLang="en-US" sz="2000" b="0" i="0" u="none" strike="noStrike" cap="none" normalizeH="0" baseline="0" dirty="0">
                <a:ln>
                  <a:noFill/>
                </a:ln>
                <a:solidFill>
                  <a:schemeClr val="tx1"/>
                </a:solidFill>
                <a:effectLst/>
              </a:rPr>
              <a:t>Tong Wu et </a:t>
            </a:r>
            <a:r>
              <a:rPr kumimoji="0" lang="en-US" altLang="en-US" sz="2000" b="0" i="0" u="none" strike="noStrike" cap="none" normalizeH="0" baseline="0" dirty="0" err="1">
                <a:ln>
                  <a:noFill/>
                </a:ln>
                <a:solidFill>
                  <a:schemeClr val="tx1"/>
                </a:solidFill>
                <a:effectLst/>
              </a:rPr>
              <a:t>al.uilding</a:t>
            </a:r>
            <a:r>
              <a:rPr kumimoji="0" lang="en-US" altLang="en-US" sz="2000" b="0" i="0" u="none" strike="noStrike" cap="none" normalizeH="0" baseline="0" dirty="0">
                <a:ln>
                  <a:noFill/>
                </a:ln>
                <a:solidFill>
                  <a:schemeClr val="tx1"/>
                </a:solidFill>
                <a:effectLst/>
              </a:rPr>
              <a:t> on centralized DRL, 2020 saw the rise of multi-agent approaches, aiming to distribute control closer to the problem source.</a:t>
            </a:r>
          </a:p>
        </p:txBody>
      </p:sp>
    </p:spTree>
    <p:extLst>
      <p:ext uri="{BB962C8B-B14F-4D97-AF65-F5344CB8AC3E}">
        <p14:creationId xmlns:p14="http://schemas.microsoft.com/office/powerpoint/2010/main" val="256683894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4E6C139-B2B3-DFBB-61FA-F1D4285DB839}"/>
              </a:ext>
            </a:extLst>
          </p:cNvPr>
          <p:cNvSpPr>
            <a:spLocks noChangeArrowheads="1"/>
          </p:cNvSpPr>
          <p:nvPr/>
        </p:nvSpPr>
        <p:spPr bwMode="auto">
          <a:xfrm>
            <a:off x="0" y="28937"/>
            <a:ext cx="145131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DRLE: Our Contribution to Traffic Control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Paper:</a:t>
            </a:r>
            <a:r>
              <a:rPr kumimoji="0" lang="en-US" altLang="en-US" sz="2000" b="0" i="0" u="none" strike="noStrike" cap="none" normalizeH="0" baseline="0" dirty="0">
                <a:ln>
                  <a:noFill/>
                </a:ln>
                <a:solidFill>
                  <a:schemeClr val="tx1"/>
                </a:solidFill>
                <a:effectLst/>
              </a:rPr>
              <a:t> DRLE: Decentralized Reinforcement Learning at the Edge for Traffic Light Control in the IoV</a:t>
            </a:r>
            <a:endParaRPr lang="en-US" altLang="en-US" sz="2000"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DRLE introduces a groundbreaking approach to urban traffic management, leveraging fully decentralized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Deep Reinforcement Learning (DRL) directly at the network edge. This eliminates the need for central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coordination, fostering resilience and real-time adaptability.</a:t>
            </a:r>
          </a:p>
        </p:txBody>
      </p:sp>
      <p:sp>
        <p:nvSpPr>
          <p:cNvPr id="5" name="TextBox 4">
            <a:extLst>
              <a:ext uri="{FF2B5EF4-FFF2-40B4-BE49-F238E27FC236}">
                <a16:creationId xmlns:a16="http://schemas.microsoft.com/office/drawing/2014/main" id="{D5F4D856-B06D-EE87-3020-907A745CDA6B}"/>
              </a:ext>
            </a:extLst>
          </p:cNvPr>
          <p:cNvSpPr txBox="1"/>
          <p:nvPr/>
        </p:nvSpPr>
        <p:spPr>
          <a:xfrm>
            <a:off x="175846" y="2379785"/>
            <a:ext cx="14149754" cy="5078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b="1" dirty="0"/>
              <a:t>Fully Decentralized 									Local Data Reliance</a:t>
            </a:r>
          </a:p>
          <a:p>
            <a:r>
              <a:rPr lang="en-US" dirty="0"/>
              <a:t>Each traffic light operates autonomously at the edge. 				Utilizes real-time data from connected vehicles (IoV).</a:t>
            </a:r>
          </a:p>
          <a:p>
            <a:endParaRPr lang="en-US" b="1" dirty="0"/>
          </a:p>
          <a:p>
            <a:r>
              <a:rPr lang="en-US" b="1" dirty="0"/>
              <a:t>No Central Authority</a:t>
            </a:r>
          </a:p>
          <a:p>
            <a:r>
              <a:rPr lang="en-US" dirty="0"/>
              <a:t>Operates without a central controller or critic.</a:t>
            </a:r>
          </a:p>
          <a:p>
            <a:pPr algn="r"/>
            <a:endParaRPr lang="en-US" dirty="0"/>
          </a:p>
          <a:p>
            <a:r>
              <a:rPr lang="en-US" b="1" dirty="0"/>
              <a:t>Achieved Performance  									Waiting Time Reduction</a:t>
            </a:r>
          </a:p>
          <a:p>
            <a:pPr algn="just"/>
            <a:r>
              <a:rPr lang="en-US" dirty="0"/>
              <a:t>Through this innovative architecture, DRLE delivers significant improvements.   		Achieved in traffic flow optimization </a:t>
            </a:r>
            <a:r>
              <a:rPr lang="en-US" dirty="0" err="1"/>
              <a:t>upto</a:t>
            </a:r>
            <a:r>
              <a:rPr lang="en-US" dirty="0"/>
              <a:t> 52%.</a:t>
            </a:r>
          </a:p>
          <a:p>
            <a:pPr algn="just"/>
            <a:endParaRPr lang="en-US" b="1" dirty="0"/>
          </a:p>
          <a:p>
            <a:pPr algn="just"/>
            <a:r>
              <a:rPr lang="en-US" b="1" dirty="0"/>
              <a:t>Training Speed</a:t>
            </a:r>
          </a:p>
          <a:p>
            <a:pPr algn="just"/>
            <a:r>
              <a:rPr lang="en-US" dirty="0"/>
              <a:t>Efficient learning curve.</a:t>
            </a:r>
          </a:p>
          <a:p>
            <a:pPr algn="just"/>
            <a:endParaRPr lang="en-US" b="1" dirty="0"/>
          </a:p>
          <a:p>
            <a:pPr algn="just"/>
            <a:r>
              <a:rPr lang="en-US" b="1" dirty="0" err="1"/>
              <a:t>Greenwave</a:t>
            </a:r>
            <a:r>
              <a:rPr lang="en-US" b="1" dirty="0"/>
              <a:t> Learning</a:t>
            </a:r>
          </a:p>
          <a:p>
            <a:pPr algn="just"/>
            <a:r>
              <a:rPr lang="en-US" dirty="0"/>
              <a:t>Self-optimizing patterns.</a:t>
            </a:r>
          </a:p>
          <a:p>
            <a:pPr algn="just"/>
            <a:endParaRPr lang="en-US" dirty="0"/>
          </a:p>
          <a:p>
            <a:pPr algn="just"/>
            <a:r>
              <a:rPr lang="en-US" b="1" dirty="0"/>
              <a:t>Mathematical Optimality</a:t>
            </a:r>
          </a:p>
          <a:p>
            <a:pPr algn="just"/>
            <a:r>
              <a:rPr lang="en-US" dirty="0"/>
              <a:t>Guaranteed performance.</a:t>
            </a:r>
          </a:p>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21919141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 0"/>
          <p:cNvSpPr txBox="1"/>
          <p:nvPr/>
        </p:nvSpPr>
        <p:spPr>
          <a:xfrm>
            <a:off x="687348" y="541256"/>
            <a:ext cx="4306764" cy="562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4500"/>
              </a:lnSpc>
              <a:defRPr sz="3600">
                <a:solidFill>
                  <a:srgbClr val="1F1E1E"/>
                </a:solidFill>
                <a:latin typeface="Red Hat Text"/>
                <a:ea typeface="Red Hat Text"/>
                <a:cs typeface="Red Hat Text"/>
                <a:sym typeface="Red Hat Text"/>
              </a:defRPr>
            </a:lvl1pPr>
          </a:lstStyle>
          <a:p>
            <a:r>
              <a:t>Architecture Diagram</a:t>
            </a:r>
          </a:p>
        </p:txBody>
      </p:sp>
      <p:pic>
        <p:nvPicPr>
          <p:cNvPr id="217" name="pasted-movie.png" descr="pasted-movie.png"/>
          <p:cNvPicPr>
            <a:picLocks noChangeAspect="1"/>
          </p:cNvPicPr>
          <p:nvPr/>
        </p:nvPicPr>
        <p:blipFill>
          <a:blip r:embed="rId2"/>
          <a:stretch>
            <a:fillRect/>
          </a:stretch>
        </p:blipFill>
        <p:spPr>
          <a:xfrm>
            <a:off x="11298611" y="6845083"/>
            <a:ext cx="3505202" cy="1346202"/>
          </a:xfrm>
          <a:prstGeom prst="rect">
            <a:avLst/>
          </a:prstGeom>
          <a:ln w="12700">
            <a:miter lim="400000"/>
          </a:ln>
        </p:spPr>
      </p:pic>
      <p:pic>
        <p:nvPicPr>
          <p:cNvPr id="218" name="pasted-movie.png" descr="pasted-movie.png"/>
          <p:cNvPicPr>
            <a:picLocks noChangeAspect="1"/>
          </p:cNvPicPr>
          <p:nvPr/>
        </p:nvPicPr>
        <p:blipFill>
          <a:blip r:embed="rId3"/>
          <a:stretch>
            <a:fillRect/>
          </a:stretch>
        </p:blipFill>
        <p:spPr>
          <a:xfrm>
            <a:off x="2475286" y="1147103"/>
            <a:ext cx="8807973" cy="6746353"/>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1509</Words>
  <Application>Microsoft Office PowerPoint</Application>
  <PresentationFormat>Custom</PresentationFormat>
  <Paragraphs>136</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Adwaith Arun</cp:lastModifiedBy>
  <cp:revision>188</cp:revision>
  <dcterms:modified xsi:type="dcterms:W3CDTF">2025-08-08T02:26:12Z</dcterms:modified>
</cp:coreProperties>
</file>